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33" r:id="rId3"/>
    <p:sldId id="571" r:id="rId5"/>
    <p:sldId id="634" r:id="rId6"/>
    <p:sldId id="690" r:id="rId7"/>
    <p:sldId id="576" r:id="rId8"/>
    <p:sldId id="577" r:id="rId9"/>
    <p:sldId id="636" r:id="rId10"/>
    <p:sldId id="691" r:id="rId11"/>
    <p:sldId id="637" r:id="rId12"/>
    <p:sldId id="699" r:id="rId13"/>
    <p:sldId id="700" r:id="rId14"/>
    <p:sldId id="686" r:id="rId15"/>
    <p:sldId id="640" r:id="rId16"/>
    <p:sldId id="692" r:id="rId17"/>
    <p:sldId id="641" r:id="rId18"/>
    <p:sldId id="693" r:id="rId19"/>
    <p:sldId id="694" r:id="rId20"/>
    <p:sldId id="643" r:id="rId21"/>
    <p:sldId id="644" r:id="rId22"/>
    <p:sldId id="645" r:id="rId23"/>
    <p:sldId id="695" r:id="rId24"/>
    <p:sldId id="646" r:id="rId25"/>
    <p:sldId id="647" r:id="rId26"/>
    <p:sldId id="696" r:id="rId27"/>
    <p:sldId id="648" r:id="rId28"/>
    <p:sldId id="649" r:id="rId29"/>
    <p:sldId id="650" r:id="rId30"/>
    <p:sldId id="682" r:id="rId31"/>
    <p:sldId id="651" r:id="rId32"/>
    <p:sldId id="652" r:id="rId33"/>
    <p:sldId id="653" r:id="rId34"/>
    <p:sldId id="683" r:id="rId35"/>
    <p:sldId id="654" r:id="rId36"/>
    <p:sldId id="655" r:id="rId37"/>
    <p:sldId id="656" r:id="rId38"/>
    <p:sldId id="680" r:id="rId39"/>
    <p:sldId id="657" r:id="rId40"/>
    <p:sldId id="658" r:id="rId41"/>
    <p:sldId id="697" r:id="rId42"/>
    <p:sldId id="659" r:id="rId43"/>
    <p:sldId id="660" r:id="rId44"/>
    <p:sldId id="661" r:id="rId45"/>
    <p:sldId id="662" r:id="rId46"/>
    <p:sldId id="663" r:id="rId47"/>
    <p:sldId id="664" r:id="rId48"/>
    <p:sldId id="665" r:id="rId49"/>
    <p:sldId id="666" r:id="rId50"/>
    <p:sldId id="667" r:id="rId51"/>
    <p:sldId id="698" r:id="rId52"/>
    <p:sldId id="668" r:id="rId53"/>
    <p:sldId id="671" r:id="rId54"/>
    <p:sldId id="672" r:id="rId55"/>
    <p:sldId id="669" r:id="rId56"/>
    <p:sldId id="673" r:id="rId57"/>
    <p:sldId id="670" r:id="rId58"/>
    <p:sldId id="674" r:id="rId59"/>
    <p:sldId id="687" r:id="rId60"/>
    <p:sldId id="675" r:id="rId61"/>
    <p:sldId id="678" r:id="rId62"/>
    <p:sldId id="685" r:id="rId63"/>
    <p:sldId id="688" r:id="rId64"/>
    <p:sldId id="684" r:id="rId65"/>
    <p:sldId id="676" r:id="rId66"/>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00FF"/>
    <a:srgbClr val="FFFF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80" autoAdjust="0"/>
    <p:restoredTop sz="80390" autoAdjust="0"/>
  </p:normalViewPr>
  <p:slideViewPr>
    <p:cSldViewPr>
      <p:cViewPr varScale="1">
        <p:scale>
          <a:sx n="86" d="100"/>
          <a:sy n="86" d="100"/>
        </p:scale>
        <p:origin x="5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A836182-E864-4C0A-808C-745C6C638561}"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3331AC8-625D-495E-A8A2-6512C7EE84D3}"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38125C-D93B-4073-99C8-D9E1414B42B0}" type="slidenum">
              <a:rPr lang="en-AU" altLang="zh-CN" smtClean="0"/>
            </a:fld>
            <a:endParaRPr lang="en-AU" altLang="zh-CN"/>
          </a:p>
        </p:txBody>
      </p:sp>
      <p:sp>
        <p:nvSpPr>
          <p:cNvPr id="52227" name="Rectangle 1026"/>
          <p:cNvSpPr>
            <a:spLocks noGrp="1" noRot="1" noChangeAspect="1" noChangeArrowheads="1" noTextEdit="1"/>
          </p:cNvSpPr>
          <p:nvPr>
            <p:ph type="sldImg"/>
          </p:nvPr>
        </p:nvSpPr>
        <p:spPr/>
      </p:sp>
      <p:sp>
        <p:nvSpPr>
          <p:cNvPr id="5222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38125C-D93B-4073-99C8-D9E1414B42B0}" type="slidenum">
              <a:rPr lang="en-AU" altLang="zh-CN" smtClean="0"/>
            </a:fld>
            <a:endParaRPr lang="en-AU" altLang="zh-CN"/>
          </a:p>
        </p:txBody>
      </p:sp>
      <p:sp>
        <p:nvSpPr>
          <p:cNvPr id="52227" name="Rectangle 1026"/>
          <p:cNvSpPr>
            <a:spLocks noGrp="1" noRot="1" noChangeAspect="1" noChangeArrowheads="1" noTextEdit="1"/>
          </p:cNvSpPr>
          <p:nvPr>
            <p:ph type="sldImg"/>
          </p:nvPr>
        </p:nvSpPr>
        <p:spPr/>
      </p:sp>
      <p:sp>
        <p:nvSpPr>
          <p:cNvPr id="5222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nvGrpSpPr>
          <p:cNvPr id="5" name="组合 15"/>
          <p:cNvGrpSpPr/>
          <p:nvPr/>
        </p:nvGrpSpPr>
        <p:grpSpPr bwMode="auto">
          <a:xfrm>
            <a:off x="-3175" y="4953000"/>
            <a:ext cx="9147175" cy="1911350"/>
            <a:chOff x="-3765" y="4832896"/>
            <a:chExt cx="9147765" cy="2032192"/>
          </a:xfrm>
        </p:grpSpPr>
        <p:sp>
          <p:nvSpPr>
            <p:cNvPr id="6" name="任意多边形 5"/>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kumimoji="0" lang="en-US"/>
            </a:p>
          </p:txBody>
        </p:sp>
        <p:sp>
          <p:nvSpPr>
            <p:cNvPr id="7" name="任意多边形 6"/>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kumimoji="0" lang="en-US"/>
            </a:p>
          </p:txBody>
        </p:sp>
        <p:sp>
          <p:nvSpPr>
            <p:cNvPr id="8" name="任意多边形 7"/>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zh-CN" altLang="en-US"/>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lstStyle>
          <a:p>
            <a:pPr>
              <a:defRPr/>
            </a:pPr>
            <a:endParaRPr lang="en-US" altLang="zh-CN"/>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lstStyle>
          <a:p>
            <a:pPr>
              <a:defRPr/>
            </a:pPr>
            <a:endParaRPr lang="en-US" altLang="zh-CN"/>
          </a:p>
        </p:txBody>
      </p:sp>
      <p:sp>
        <p:nvSpPr>
          <p:cNvPr id="13" name="灯片编号占位符 26"/>
          <p:cNvSpPr>
            <a:spLocks noGrp="1"/>
          </p:cNvSpPr>
          <p:nvPr>
            <p:ph type="sldNum" sz="quarter" idx="12"/>
          </p:nvPr>
        </p:nvSpPr>
        <p:spPr/>
        <p:txBody>
          <a:bodyPr/>
          <a:lstStyle>
            <a:lvl1pPr>
              <a:defRPr>
                <a:solidFill>
                  <a:srgbClr val="FFFFFF"/>
                </a:solidFill>
              </a:defRPr>
            </a:lvl1pPr>
          </a:lstStyle>
          <a:p>
            <a:pPr>
              <a:defRPr/>
            </a:pPr>
            <a:fld id="{BB8C76BC-A32E-4906-A586-9FE80CA7184C}"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ED3B445B-6525-4D0A-BC94-481CCFCB5B8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C4563452-2AD0-4744-A847-33369E39BCC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标题 6"/>
          <p:cNvSpPr>
            <a:spLocks noGrp="1"/>
          </p:cNvSpPr>
          <p:nvPr>
            <p:ph type="title"/>
          </p:nvPr>
        </p:nvSpPr>
        <p:spPr/>
        <p:txBody>
          <a:bodyPr rtlCol="0"/>
          <a:lstStyle/>
          <a:p>
            <a:r>
              <a:rPr lang="zh-CN" altLang="en-US"/>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36A562B3-4A1E-4816-96A0-8F7A22AF79C6}"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zh-CN" altLang="en-US"/>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en-US" altLang="zh-CN"/>
          </a:p>
        </p:txBody>
      </p:sp>
      <p:sp>
        <p:nvSpPr>
          <p:cNvPr id="8" name="灯片编号占位符 5"/>
          <p:cNvSpPr>
            <a:spLocks noGrp="1"/>
          </p:cNvSpPr>
          <p:nvPr>
            <p:ph type="sldNum" sz="quarter" idx="12"/>
          </p:nvPr>
        </p:nvSpPr>
        <p:spPr/>
        <p:txBody>
          <a:bodyPr/>
          <a:lstStyle>
            <a:lvl1pPr>
              <a:defRPr/>
            </a:lvl1pPr>
          </a:lstStyle>
          <a:p>
            <a:pPr>
              <a:defRPr/>
            </a:pPr>
            <a:fld id="{F8F59F92-0093-465A-A32B-548B81339306}"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8" name="标题 7"/>
          <p:cNvSpPr>
            <a:spLocks noGrp="1"/>
          </p:cNvSpPr>
          <p:nvPr>
            <p:ph type="title"/>
          </p:nvPr>
        </p:nvSpPr>
        <p:spPr/>
        <p:txBody>
          <a:bodyPr rtlCol="0"/>
          <a:lstStyle/>
          <a:p>
            <a:r>
              <a:rPr lang="zh-CN" altLang="en-US"/>
              <a:t>单击此处编辑母版标题样式</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F84F1D82-E487-475C-8657-095253D299EA}"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2B71F344-712D-403C-8DDA-BE7288020CFC}"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C7671E35-1695-4E72-B1AD-C1201F148FE6}"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FD6837AF-B04D-4AA1-B2FE-128A019DEA2D}"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zh-CN" altLang="en-US"/>
              <a:t>单击此处编辑母版文本样式</a:t>
            </a:r>
            <a:endParaRPr lang="zh-CN" altLang="en-US"/>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FBA628B5-8D3F-45EF-9B37-441ABA27575D}"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5" name="任意多边形 4"/>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kumimoji="0" lang="en-US"/>
          </a:p>
        </p:txBody>
      </p:sp>
      <p:sp>
        <p:nvSpPr>
          <p:cNvPr id="6" name="任意多边形 5"/>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kumimoji="0" lang="en-US"/>
          </a:p>
        </p:txBody>
      </p:sp>
      <p:sp>
        <p:nvSpPr>
          <p:cNvPr id="7" name="直角三角形 6"/>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415" indent="0" algn="r">
              <a:buNone/>
              <a:defRPr sz="1400"/>
            </a:lvl1pPr>
            <a:lvl2pPr>
              <a:defRPr sz="1200"/>
            </a:lvl2pPr>
            <a:lvl3pPr>
              <a:defRPr sz="1000"/>
            </a:lvl3pPr>
            <a:lvl4pPr>
              <a:defRPr sz="900"/>
            </a:lvl4pPr>
            <a:lvl5pPr>
              <a:defRPr sz="900"/>
            </a:lvl5pPr>
          </a:lstStyle>
          <a:p>
            <a:pPr lvl="0"/>
            <a:r>
              <a:rPr lang="zh-CN" altLang="en-US"/>
              <a:t>单击此处编辑母版文本样式</a:t>
            </a:r>
            <a:endParaRPr lang="zh-CN" altLang="en-US"/>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zh-CN" altLang="en-US"/>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lstStyle>
          <a:p>
            <a:pPr>
              <a:defRPr/>
            </a:pPr>
            <a:endParaRPr lang="en-US" altLang="zh-CN"/>
          </a:p>
        </p:txBody>
      </p:sp>
      <p:sp>
        <p:nvSpPr>
          <p:cNvPr id="12" name="页脚占位符 5"/>
          <p:cNvSpPr>
            <a:spLocks noGrp="1"/>
          </p:cNvSpPr>
          <p:nvPr>
            <p:ph type="ftr" sz="quarter" idx="11"/>
          </p:nvPr>
        </p:nvSpPr>
        <p:spPr/>
        <p:txBody>
          <a:bodyPr/>
          <a:lstStyle>
            <a:lvl1pPr>
              <a:defRPr>
                <a:solidFill>
                  <a:schemeClr val="tx1"/>
                </a:solidFill>
              </a:defRPr>
            </a:lvl1pPr>
          </a:lstStyle>
          <a:p>
            <a:pPr>
              <a:defRPr/>
            </a:pPr>
            <a:endParaRPr lang="en-US" altLang="zh-CN"/>
          </a:p>
        </p:txBody>
      </p:sp>
      <p:sp>
        <p:nvSpPr>
          <p:cNvPr id="13" name="灯片编号占位符 6"/>
          <p:cNvSpPr>
            <a:spLocks noGrp="1"/>
          </p:cNvSpPr>
          <p:nvPr>
            <p:ph type="sldNum" sz="quarter" idx="12"/>
          </p:nvPr>
        </p:nvSpPr>
        <p:spPr/>
        <p:txBody>
          <a:bodyPr/>
          <a:lstStyle>
            <a:lvl1pPr>
              <a:defRPr>
                <a:solidFill>
                  <a:schemeClr val="tx1"/>
                </a:solidFill>
              </a:defRPr>
            </a:lvl1pPr>
          </a:lstStyle>
          <a:p>
            <a:pPr>
              <a:defRPr/>
            </a:pPr>
            <a:fld id="{B1692241-6B1D-43A0-9B9A-C9966DB5950E}"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kumimoji="0" lang="en-US"/>
          </a:p>
        </p:txBody>
      </p:sp>
      <p:sp>
        <p:nvSpPr>
          <p:cNvPr id="12" name="任意多边形 11"/>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kumimoji="0" lang="en-US"/>
          </a:p>
        </p:txBody>
      </p:sp>
      <p:sp>
        <p:nvSpPr>
          <p:cNvPr id="14" name="直角三角形 13"/>
          <p:cNvSpPr/>
          <p:nvPr/>
        </p:nvSpPr>
        <p:spPr bwMode="auto">
          <a:xfrm>
            <a:off x="-6042" y="5791253"/>
            <a:ext cx="3402314" cy="1080868"/>
          </a:xfrm>
          <a:prstGeom prst="rtTriangle">
            <a:avLst/>
          </a:prstGeom>
          <a:blipFill>
            <a:blip r:embed="rId1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a:t>单击此处编辑母版标题样式</a:t>
            </a:r>
            <a:endParaRPr lang="en-US"/>
          </a:p>
        </p:txBody>
      </p:sp>
      <p:sp>
        <p:nvSpPr>
          <p:cNvPr id="717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a:defRPr/>
            </a:pPr>
            <a:endParaRPr lang="en-US" altLang="zh-CN"/>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lstStyle>
          <a:p>
            <a:pPr>
              <a:defRPr/>
            </a:pPr>
            <a:endParaRPr lang="en-US" altLang="zh-CN"/>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lstStyle>
          <a:p>
            <a:pPr>
              <a:defRPr/>
            </a:pPr>
            <a:fld id="{C500282D-F9E6-4FC8-8059-555CBD17CF9B}"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p:titleStyle>
    <p:body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500063" y="1268760"/>
            <a:ext cx="8229600" cy="5026297"/>
          </a:xfrm>
        </p:spPr>
        <p:txBody>
          <a:bodyPr/>
          <a:lstStyle/>
          <a:p>
            <a:pPr marL="0" marR="64135" lvl="1" indent="0" eaLnBrk="1" hangingPunct="1">
              <a:lnSpc>
                <a:spcPct val="120000"/>
              </a:lnSpc>
              <a:spcBef>
                <a:spcPts val="400"/>
              </a:spcBef>
              <a:buSzPct val="68000"/>
              <a:buNone/>
            </a:pPr>
            <a:r>
              <a:rPr kumimoji="1" lang="zh-CN" altLang="en-US" sz="2700" dirty="0">
                <a:solidFill>
                  <a:schemeClr val="tx2"/>
                </a:solidFill>
              </a:rPr>
              <a:t>          第</a:t>
            </a:r>
            <a:r>
              <a:rPr kumimoji="1" lang="en-US" altLang="zh-CN" sz="2700" dirty="0">
                <a:solidFill>
                  <a:schemeClr val="tx2"/>
                </a:solidFill>
              </a:rPr>
              <a:t>11</a:t>
            </a:r>
            <a:r>
              <a:rPr kumimoji="1" lang="zh-CN" altLang="en-US" sz="2700" dirty="0">
                <a:solidFill>
                  <a:schemeClr val="tx2"/>
                </a:solidFill>
              </a:rPr>
              <a:t>章 密码学</a:t>
            </a:r>
            <a:r>
              <a:rPr kumimoji="1" lang="en-US" altLang="zh-CN" sz="2700" dirty="0">
                <a:solidFill>
                  <a:schemeClr val="tx2"/>
                </a:solidFill>
              </a:rPr>
              <a:t>Hash</a:t>
            </a:r>
            <a:r>
              <a:rPr kumimoji="1" lang="zh-CN" altLang="en-US" sz="2700" dirty="0">
                <a:solidFill>
                  <a:schemeClr val="tx2"/>
                </a:solidFill>
              </a:rPr>
              <a:t>函数</a:t>
            </a:r>
            <a:endParaRPr kumimoji="1" lang="en-US" altLang="zh-CN" sz="2700" dirty="0">
              <a:solidFill>
                <a:schemeClr val="tx2"/>
              </a:solidFill>
            </a:endParaRPr>
          </a:p>
          <a:p>
            <a:pPr marL="0" marR="64135" lvl="1" indent="0" eaLnBrk="1" hangingPunct="1">
              <a:lnSpc>
                <a:spcPct val="120000"/>
              </a:lnSpc>
              <a:spcBef>
                <a:spcPts val="400"/>
              </a:spcBef>
              <a:buSzPct val="68000"/>
              <a:buNone/>
            </a:pPr>
            <a:r>
              <a:rPr kumimoji="1" lang="zh-CN" altLang="en-US" sz="2700" dirty="0">
                <a:solidFill>
                  <a:schemeClr val="tx2"/>
                </a:solidFill>
              </a:rPr>
              <a:t>          第</a:t>
            </a:r>
            <a:r>
              <a:rPr kumimoji="1" lang="en-US" altLang="zh-CN" sz="2700" dirty="0">
                <a:solidFill>
                  <a:schemeClr val="tx2"/>
                </a:solidFill>
              </a:rPr>
              <a:t>12</a:t>
            </a:r>
            <a:r>
              <a:rPr kumimoji="1" lang="zh-CN" altLang="en-US" sz="2700" dirty="0">
                <a:solidFill>
                  <a:schemeClr val="tx2"/>
                </a:solidFill>
              </a:rPr>
              <a:t>章 消息认证码</a:t>
            </a:r>
            <a:endParaRPr kumimoji="1" lang="en-US" altLang="zh-CN" sz="2700" dirty="0">
              <a:solidFill>
                <a:schemeClr val="tx2"/>
              </a:solidFill>
            </a:endParaRPr>
          </a:p>
          <a:p>
            <a:pPr marL="0" marR="64135" lvl="1" indent="0" eaLnBrk="1" hangingPunct="1">
              <a:lnSpc>
                <a:spcPct val="120000"/>
              </a:lnSpc>
              <a:spcBef>
                <a:spcPts val="400"/>
              </a:spcBef>
              <a:buSzPct val="68000"/>
              <a:buNone/>
            </a:pPr>
            <a:r>
              <a:rPr kumimoji="1" lang="zh-CN" altLang="en-US" sz="2700" dirty="0">
                <a:solidFill>
                  <a:schemeClr val="tx2"/>
                </a:solidFill>
              </a:rPr>
              <a:t>          第</a:t>
            </a:r>
            <a:r>
              <a:rPr kumimoji="1" lang="en-US" altLang="zh-CN" sz="2700" dirty="0">
                <a:solidFill>
                  <a:schemeClr val="tx2"/>
                </a:solidFill>
              </a:rPr>
              <a:t>13</a:t>
            </a:r>
            <a:r>
              <a:rPr kumimoji="1" lang="zh-CN" altLang="en-US" sz="2700" dirty="0">
                <a:solidFill>
                  <a:schemeClr val="tx2"/>
                </a:solidFill>
              </a:rPr>
              <a:t>章 数字签名</a:t>
            </a:r>
            <a:endParaRPr kumimoji="1" lang="en-US" altLang="zh-CN" sz="2700" dirty="0">
              <a:solidFill>
                <a:schemeClr val="tx2"/>
              </a:solidFill>
            </a:endParaRPr>
          </a:p>
        </p:txBody>
      </p:sp>
      <p:sp>
        <p:nvSpPr>
          <p:cNvPr id="20482" name="Rectangle 2"/>
          <p:cNvSpPr>
            <a:spLocks noGrp="1" noChangeArrowheads="1"/>
          </p:cNvSpPr>
          <p:nvPr>
            <p:ph type="title"/>
          </p:nvPr>
        </p:nvSpPr>
        <p:spPr>
          <a:xfrm>
            <a:off x="457200" y="346646"/>
            <a:ext cx="8229600" cy="634082"/>
          </a:xfrm>
        </p:spPr>
        <p:txBody>
          <a:bodyPr>
            <a:noAutofit/>
          </a:bodyPr>
          <a:lstStyle/>
          <a:p>
            <a:pPr algn="ctr" eaLnBrk="1" fontAlgn="auto" hangingPunct="1">
              <a:spcAft>
                <a:spcPts val="0"/>
              </a:spcAft>
              <a:defRPr/>
            </a:pPr>
            <a:r>
              <a:rPr lang="zh-CN" altLang="en-US" sz="3600" dirty="0"/>
              <a:t>第四部分</a:t>
            </a:r>
            <a:r>
              <a:rPr lang="en-US" sz="3600" dirty="0"/>
              <a:t> – </a:t>
            </a:r>
            <a:r>
              <a:rPr lang="zh-CN" altLang="en-US" sz="3600" dirty="0"/>
              <a:t>密码学中的数据完整性算法</a:t>
            </a:r>
            <a:endParaRPr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07504" y="3645024"/>
            <a:ext cx="8085584"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使用对称密码算法加密消息和</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码。因为只有</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共享秘钥，所以消息必然是发自</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处，并且未被更改过。这里附加的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码提供了实现认证功能的结构。因为对于整个消息以及</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码都使用了加密，保密性也被提供了。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使用对称密码算法只对</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码进行加密。对于无需保密性的应用，这种方案减少了加解密操作的负担。</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pic>
        <p:nvPicPr>
          <p:cNvPr id="7"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2518" b="51745"/>
          <a:stretch>
            <a:fillRect/>
          </a:stretch>
        </p:blipFill>
        <p:spPr bwMode="auto">
          <a:xfrm>
            <a:off x="1785174" y="905632"/>
            <a:ext cx="5573651" cy="2753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9512" y="2996952"/>
            <a:ext cx="8229600"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(c)</a:t>
            </a:r>
            <a:r>
              <a:rPr lang="zh-CN" altLang="en-US" sz="1800" b="1" kern="0" dirty="0">
                <a:solidFill>
                  <a:srgbClr val="000000"/>
                </a:solidFill>
                <a:latin typeface="Tahoma" panose="020B0604030504040204"/>
                <a:ea typeface="宋体" panose="02010600030101010101" pitchFamily="2" charset="-122"/>
              </a:rPr>
              <a:t>不使用加密算法，仅使用</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函数也能够实现消息认证。该方案假设通信双方共享相同的秘密值</a:t>
            </a:r>
            <a:r>
              <a:rPr lang="en-US" altLang="zh-CN" sz="1800" b="1" kern="0" dirty="0">
                <a:solidFill>
                  <a:srgbClr val="000000"/>
                </a:solidFill>
                <a:latin typeface="Tahoma" panose="020B0604030504040204"/>
                <a:ea typeface="宋体" panose="02010600030101010101" pitchFamily="2" charset="-122"/>
              </a:rPr>
              <a:t>S</a:t>
            </a:r>
            <a:r>
              <a:rPr lang="zh-CN" altLang="en-US" sz="1800" b="1" kern="0" dirty="0">
                <a:solidFill>
                  <a:srgbClr val="000000"/>
                </a:solidFill>
                <a:latin typeface="Tahoma" panose="020B0604030504040204"/>
                <a:ea typeface="宋体" panose="02010600030101010101" pitchFamily="2" charset="-122"/>
              </a:rPr>
              <a:t>。发送方</a:t>
            </a:r>
            <a:r>
              <a:rPr lang="en-US" altLang="zh-CN" sz="1800" b="1" kern="0" dirty="0">
                <a:solidFill>
                  <a:srgbClr val="000000"/>
                </a:solidFill>
                <a:latin typeface="Tahoma" panose="020B0604030504040204"/>
                <a:ea typeface="宋体" panose="02010600030101010101" pitchFamily="2" charset="-122"/>
              </a:rPr>
              <a:t>A</a:t>
            </a:r>
            <a:r>
              <a:rPr lang="zh-CN" altLang="en-US" sz="1800" b="1" kern="0" dirty="0">
                <a:solidFill>
                  <a:srgbClr val="000000"/>
                </a:solidFill>
                <a:latin typeface="Tahoma" panose="020B0604030504040204"/>
                <a:ea typeface="宋体" panose="02010600030101010101" pitchFamily="2" charset="-122"/>
              </a:rPr>
              <a:t>将消息</a:t>
            </a:r>
            <a:r>
              <a:rPr lang="en-US" altLang="zh-CN" sz="1800" b="1" kern="0" dirty="0">
                <a:solidFill>
                  <a:srgbClr val="000000"/>
                </a:solidFill>
                <a:latin typeface="Tahoma" panose="020B0604030504040204"/>
                <a:ea typeface="宋体" panose="02010600030101010101" pitchFamily="2" charset="-122"/>
              </a:rPr>
              <a:t>M</a:t>
            </a:r>
            <a:r>
              <a:rPr lang="zh-CN" altLang="en-US" sz="1800" b="1" kern="0" dirty="0">
                <a:solidFill>
                  <a:srgbClr val="000000"/>
                </a:solidFill>
                <a:latin typeface="Tahoma" panose="020B0604030504040204"/>
                <a:ea typeface="宋体" panose="02010600030101010101" pitchFamily="2" charset="-122"/>
              </a:rPr>
              <a:t>和秘密值</a:t>
            </a:r>
            <a:r>
              <a:rPr lang="en-US" altLang="zh-CN" sz="1800" b="1" kern="0" dirty="0">
                <a:solidFill>
                  <a:srgbClr val="000000"/>
                </a:solidFill>
                <a:latin typeface="Tahoma" panose="020B0604030504040204"/>
                <a:ea typeface="宋体" panose="02010600030101010101" pitchFamily="2" charset="-122"/>
              </a:rPr>
              <a:t>S</a:t>
            </a:r>
            <a:r>
              <a:rPr lang="zh-CN" altLang="en-US" sz="1800" b="1" kern="0" dirty="0">
                <a:solidFill>
                  <a:srgbClr val="000000"/>
                </a:solidFill>
                <a:latin typeface="Tahoma" panose="020B0604030504040204"/>
                <a:ea typeface="宋体" panose="02010600030101010101" pitchFamily="2" charset="-122"/>
              </a:rPr>
              <a:t>串联后计算其</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值，并将得到的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值附在消息</a:t>
            </a:r>
            <a:r>
              <a:rPr lang="en-US" altLang="zh-CN" sz="1800" b="1" kern="0" dirty="0">
                <a:solidFill>
                  <a:srgbClr val="000000"/>
                </a:solidFill>
                <a:latin typeface="Tahoma" panose="020B0604030504040204"/>
                <a:ea typeface="宋体" panose="02010600030101010101" pitchFamily="2" charset="-122"/>
              </a:rPr>
              <a:t>M</a:t>
            </a:r>
            <a:r>
              <a:rPr lang="zh-CN" altLang="en-US" sz="1800" b="1" kern="0" dirty="0">
                <a:solidFill>
                  <a:srgbClr val="000000"/>
                </a:solidFill>
                <a:latin typeface="Tahoma" panose="020B0604030504040204"/>
                <a:ea typeface="宋体" panose="02010600030101010101" pitchFamily="2" charset="-122"/>
              </a:rPr>
              <a:t>后发送。因为接收方</a:t>
            </a:r>
            <a:r>
              <a:rPr lang="en-US" altLang="zh-CN" sz="1800" b="1" kern="0" dirty="0">
                <a:solidFill>
                  <a:srgbClr val="000000"/>
                </a:solidFill>
                <a:latin typeface="Tahoma" panose="020B0604030504040204"/>
                <a:ea typeface="宋体" panose="02010600030101010101" pitchFamily="2" charset="-122"/>
              </a:rPr>
              <a:t>B</a:t>
            </a:r>
            <a:r>
              <a:rPr lang="zh-CN" altLang="en-US" sz="1800" b="1" kern="0" dirty="0">
                <a:solidFill>
                  <a:srgbClr val="000000"/>
                </a:solidFill>
                <a:latin typeface="Tahoma" panose="020B0604030504040204"/>
                <a:ea typeface="宋体" panose="02010600030101010101" pitchFamily="2" charset="-122"/>
              </a:rPr>
              <a:t>同时掌握</a:t>
            </a:r>
            <a:r>
              <a:rPr lang="en-US" altLang="zh-CN" sz="1800" b="1" kern="0" dirty="0">
                <a:solidFill>
                  <a:srgbClr val="000000"/>
                </a:solidFill>
                <a:latin typeface="Tahoma" panose="020B0604030504040204"/>
                <a:ea typeface="宋体" panose="02010600030101010101" pitchFamily="2" charset="-122"/>
              </a:rPr>
              <a:t>S</a:t>
            </a:r>
            <a:r>
              <a:rPr lang="zh-CN" altLang="en-US" sz="1800" b="1" kern="0" dirty="0">
                <a:solidFill>
                  <a:srgbClr val="000000"/>
                </a:solidFill>
                <a:latin typeface="Tahoma" panose="020B0604030504040204"/>
                <a:ea typeface="宋体" panose="02010600030101010101" pitchFamily="2" charset="-122"/>
              </a:rPr>
              <a:t>，所以能够重新计算该</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值进行验证。由于秘密值</a:t>
            </a:r>
            <a:r>
              <a:rPr lang="en-US" altLang="zh-CN" sz="1800" b="1" kern="0" dirty="0">
                <a:solidFill>
                  <a:srgbClr val="000000"/>
                </a:solidFill>
                <a:latin typeface="Tahoma" panose="020B0604030504040204"/>
                <a:ea typeface="宋体" panose="02010600030101010101" pitchFamily="2" charset="-122"/>
              </a:rPr>
              <a:t>S</a:t>
            </a:r>
            <a:r>
              <a:rPr lang="zh-CN" altLang="en-US" sz="1800" b="1" kern="0" dirty="0">
                <a:solidFill>
                  <a:srgbClr val="000000"/>
                </a:solidFill>
                <a:latin typeface="Tahoma" panose="020B0604030504040204"/>
                <a:ea typeface="宋体" panose="02010600030101010101" pitchFamily="2" charset="-122"/>
              </a:rPr>
              <a:t>本身并没有在信道上传送，攻击者不能够对在信道上拦截的消息进行修改，进而也不能制作假消息。</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(d)</a:t>
            </a:r>
            <a:r>
              <a:rPr lang="zh-CN" altLang="en-US" sz="1800" b="1" kern="0" dirty="0">
                <a:solidFill>
                  <a:srgbClr val="000000"/>
                </a:solidFill>
                <a:latin typeface="Tahoma" panose="020B0604030504040204"/>
                <a:ea typeface="宋体" panose="02010600030101010101" pitchFamily="2" charset="-122"/>
              </a:rPr>
              <a:t>通过将整个消息和</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值加密，能够在方案</a:t>
            </a:r>
            <a:r>
              <a:rPr lang="en-US" altLang="zh-CN" sz="1800" b="1" kern="0" dirty="0">
                <a:solidFill>
                  <a:srgbClr val="000000"/>
                </a:solidFill>
                <a:latin typeface="Tahoma" panose="020B0604030504040204"/>
                <a:ea typeface="宋体" panose="02010600030101010101" pitchFamily="2" charset="-122"/>
              </a:rPr>
              <a:t>(c)</a:t>
            </a:r>
            <a:r>
              <a:rPr lang="zh-CN" altLang="en-US" sz="1800" b="1" kern="0" dirty="0">
                <a:solidFill>
                  <a:srgbClr val="000000"/>
                </a:solidFill>
                <a:latin typeface="Tahoma" panose="020B0604030504040204"/>
                <a:ea typeface="宋体" panose="02010600030101010101" pitchFamily="2" charset="-122"/>
              </a:rPr>
              <a:t>的基础上提供保密性。</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pic>
        <p:nvPicPr>
          <p:cNvPr id="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57089"/>
          <a:stretch>
            <a:fillRect/>
          </a:stretch>
        </p:blipFill>
        <p:spPr bwMode="auto">
          <a:xfrm>
            <a:off x="1713166" y="544091"/>
            <a:ext cx="5717667"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加密由于方案</a:t>
            </a:r>
            <a:r>
              <a:rPr lang="en-US" altLang="zh-CN" sz="2000" b="1" kern="0" dirty="0">
                <a:solidFill>
                  <a:srgbClr val="000000"/>
                </a:solidFill>
                <a:latin typeface="Tahoma" panose="020B0604030504040204"/>
                <a:ea typeface="宋体" panose="02010600030101010101" pitchFamily="2" charset="-122"/>
              </a:rPr>
              <a:t>(c)</a:t>
            </a:r>
            <a:r>
              <a:rPr lang="zh-CN" altLang="en-US" sz="2000" b="1" kern="0" dirty="0">
                <a:solidFill>
                  <a:srgbClr val="000000"/>
                </a:solidFill>
                <a:latin typeface="Tahoma" panose="020B0604030504040204"/>
                <a:ea typeface="宋体" panose="02010600030101010101" pitchFamily="2" charset="-122"/>
              </a:rPr>
              <a:t>中所需的计算较少，而方案</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和方案</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需要加密整个消息，所以如果不要求提供保密性，方案</a:t>
            </a:r>
            <a:r>
              <a:rPr lang="en-US" altLang="zh-CN" sz="2000" b="1" kern="0" dirty="0">
                <a:solidFill>
                  <a:srgbClr val="000000"/>
                </a:solidFill>
                <a:latin typeface="Tahoma" panose="020B0604030504040204"/>
                <a:ea typeface="宋体" panose="02010600030101010101" pitchFamily="2" charset="-122"/>
              </a:rPr>
              <a:t>(c)</a:t>
            </a:r>
            <a:r>
              <a:rPr lang="zh-CN" altLang="en-US" sz="2000" b="1" kern="0" dirty="0">
                <a:solidFill>
                  <a:srgbClr val="000000"/>
                </a:solidFill>
                <a:latin typeface="Tahoma" panose="020B0604030504040204"/>
                <a:ea typeface="宋体" panose="02010600030101010101" pitchFamily="2" charset="-122"/>
              </a:rPr>
              <a:t>比方案</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更有优势。</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800" kern="0" dirty="0">
              <a:solidFill>
                <a:srgbClr val="40458C"/>
              </a:solidFill>
              <a:latin typeface="黑体" panose="02010609060101010101" pitchFamily="49" charset="-122"/>
            </a:endParaRPr>
          </a:p>
          <a:p>
            <a:pPr marL="27178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800" kern="0" dirty="0">
                <a:solidFill>
                  <a:srgbClr val="40458C"/>
                </a:solidFill>
                <a:latin typeface="黑体" panose="02010609060101010101" pitchFamily="49" charset="-122"/>
              </a:rPr>
              <a:t>含加密函数方法的缺点如下：</a:t>
            </a:r>
            <a:endParaRPr lang="en-US" altLang="zh-CN" sz="2800" kern="0" dirty="0">
              <a:solidFill>
                <a:srgbClr val="40458C"/>
              </a:solidFill>
              <a:latin typeface="黑体" panose="02010609060101010101" pitchFamily="49"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FF0000"/>
                </a:solidFill>
                <a:latin typeface="Tahoma" panose="020B0604030504040204"/>
                <a:ea typeface="宋体" panose="02010600030101010101" pitchFamily="2" charset="-122"/>
              </a:rPr>
              <a:t>加密软件速度慢。</a:t>
            </a:r>
            <a:r>
              <a:rPr lang="zh-CN" altLang="en-US" sz="2000" b="1" kern="0" dirty="0">
                <a:solidFill>
                  <a:srgbClr val="000000"/>
                </a:solidFill>
                <a:latin typeface="Tahoma" panose="020B0604030504040204"/>
                <a:ea typeface="宋体" panose="02010600030101010101" pitchFamily="2" charset="-122"/>
              </a:rPr>
              <a:t>即使每条消息需要加密的数据量不大，但是总有消息串需要通过加密系统输入或输出。</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FF0000"/>
                </a:solidFill>
                <a:latin typeface="Tahoma" panose="020B0604030504040204"/>
                <a:ea typeface="宋体" panose="02010600030101010101" pitchFamily="2" charset="-122"/>
              </a:rPr>
              <a:t>加密硬件成本不容忽视。</a:t>
            </a:r>
            <a:r>
              <a:rPr lang="zh-CN" altLang="en-US" sz="2000" b="1" kern="0" dirty="0">
                <a:solidFill>
                  <a:srgbClr val="000000"/>
                </a:solidFill>
                <a:latin typeface="Tahoma" panose="020B0604030504040204"/>
                <a:ea typeface="宋体" panose="02010600030101010101" pitchFamily="2" charset="-122"/>
              </a:rPr>
              <a:t>尽管已有实现</a:t>
            </a:r>
            <a:r>
              <a:rPr lang="en-US" altLang="zh-CN" sz="2000" b="1" kern="0" dirty="0">
                <a:solidFill>
                  <a:srgbClr val="000000"/>
                </a:solidFill>
                <a:latin typeface="Tahoma" panose="020B0604030504040204"/>
                <a:ea typeface="宋体" panose="02010600030101010101" pitchFamily="2" charset="-122"/>
              </a:rPr>
              <a:t>DES</a:t>
            </a:r>
            <a:r>
              <a:rPr lang="zh-CN" altLang="en-US" sz="2000" b="1" kern="0" dirty="0">
                <a:solidFill>
                  <a:srgbClr val="000000"/>
                </a:solidFill>
                <a:latin typeface="Tahoma" panose="020B0604030504040204"/>
                <a:ea typeface="宋体" panose="02010600030101010101" pitchFamily="2" charset="-122"/>
              </a:rPr>
              <a:t>的低成本芯片，但是如果网络中所有节点都必须有该硬件，则总成本可能很大。</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FF0000"/>
                </a:solidFill>
                <a:latin typeface="Tahoma" panose="020B0604030504040204"/>
                <a:ea typeface="宋体" panose="02010600030101010101" pitchFamily="2" charset="-122"/>
              </a:rPr>
              <a:t>加密硬件的优化通常是针对大数据块的。</a:t>
            </a:r>
            <a:r>
              <a:rPr lang="zh-CN" altLang="en-US" sz="2000" b="1" kern="0" dirty="0">
                <a:solidFill>
                  <a:srgbClr val="000000"/>
                </a:solidFill>
                <a:latin typeface="Tahoma" panose="020B0604030504040204"/>
                <a:ea typeface="宋体" panose="02010600030101010101" pitchFamily="2" charset="-122"/>
              </a:rPr>
              <a:t>对于小数据块，大比例的时间开销在初始化</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调用上。</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FF0000"/>
                </a:solidFill>
                <a:latin typeface="Tahoma" panose="020B0604030504040204"/>
                <a:ea typeface="宋体" panose="02010600030101010101" pitchFamily="2" charset="-122"/>
              </a:rPr>
              <a:t>加密算法可能受专利保护，这也会增加成本。</a:t>
            </a:r>
            <a:endParaRPr lang="en-US" altLang="zh-CN" sz="2000" b="1" kern="0" dirty="0">
              <a:solidFill>
                <a:srgbClr val="FF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更一般地，消息认证是通过使用消息认证码</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实现的，即带密钥的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通常情况下，通信双方基于共享的同一密钥来认证彼此之间交换的信息时，就会使用</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函数将密钥和数据块作为输入，产生</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值作为</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码，然后将</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码和受保护的消息一起传送或存储。</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需要检查消息的完整性时，使用</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函数对消息重新计算，并将计算结果与存储的</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码对比。</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攻击者能对消息进行篡改，但在不知道密钥的情况下不能够计算出与篡改后的消息相匹配的</a:t>
            </a:r>
            <a:r>
              <a:rPr lang="en-US" altLang="zh-CN" sz="2000" b="1" kern="0" dirty="0">
                <a:solidFill>
                  <a:srgbClr val="000000"/>
                </a:solidFill>
                <a:latin typeface="Tahoma" panose="020B0604030504040204"/>
                <a:ea typeface="宋体" panose="02010600030101010101" pitchFamily="2" charset="-122"/>
              </a:rPr>
              <a:t>MAC</a:t>
            </a:r>
            <a:r>
              <a:rPr lang="zh-CN" altLang="en-US" sz="2000" b="1" kern="0" dirty="0">
                <a:solidFill>
                  <a:srgbClr val="000000"/>
                </a:solidFill>
                <a:latin typeface="Tahoma" panose="020B0604030504040204"/>
                <a:ea typeface="宋体" panose="02010600030101010101" pitchFamily="2" charset="-122"/>
              </a:rPr>
              <a:t>值。</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验证方也知道发送方是谁，因为除了通信双方之外其他人不知道密钥。</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20688"/>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ts val="1200"/>
                  </a:spcBef>
                  <a:buClr>
                    <a:srgbClr val="4768F5"/>
                  </a:buClr>
                  <a:buFont typeface="Wingdings" panose="05000000000000000000" pitchFamily="2" charset="2"/>
                  <a:buChar char="Ø"/>
                </a:pPr>
                <a:r>
                  <a:rPr lang="zh-CN" altLang="en-US" sz="1800" b="1" kern="0" dirty="0">
                    <a:solidFill>
                      <a:srgbClr val="000000"/>
                    </a:solidFill>
                    <a:latin typeface="Tahoma" panose="020B0604030504040204"/>
                    <a:ea typeface="宋体" panose="02010600030101010101" pitchFamily="2" charset="-122"/>
                  </a:rPr>
                  <a:t>总体来看，</a:t>
                </a:r>
                <a:r>
                  <a:rPr lang="en-US" altLang="zh-CN" sz="1800" b="1" kern="0" dirty="0">
                    <a:solidFill>
                      <a:srgbClr val="000000"/>
                    </a:solidFill>
                    <a:latin typeface="Tahoma" panose="020B0604030504040204"/>
                    <a:ea typeface="宋体" panose="02010600030101010101" pitchFamily="2" charset="-122"/>
                  </a:rPr>
                  <a:t>MAC</a:t>
                </a:r>
                <a:r>
                  <a:rPr lang="zh-CN" altLang="en-US" sz="1800" b="1" kern="0" dirty="0">
                    <a:solidFill>
                      <a:srgbClr val="000000"/>
                    </a:solidFill>
                    <a:latin typeface="Tahoma" panose="020B0604030504040204"/>
                    <a:ea typeface="宋体" panose="02010600030101010101" pitchFamily="2" charset="-122"/>
                  </a:rPr>
                  <a:t>是</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函数和加密函数操作的结合：</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对于函数</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𝑬</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𝑲</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𝑯</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𝑴</m:t>
                    </m:r>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，长度可变的消息</a:t>
                </a:r>
                <a:r>
                  <a:rPr lang="en-US" altLang="zh-CN" sz="1800" b="1" kern="0" dirty="0">
                    <a:solidFill>
                      <a:srgbClr val="000000"/>
                    </a:solidFill>
                    <a:latin typeface="Tahoma" panose="020B0604030504040204"/>
                    <a:ea typeface="宋体" panose="02010600030101010101" pitchFamily="2" charset="-122"/>
                  </a:rPr>
                  <a:t>M</a:t>
                </a:r>
                <a:r>
                  <a:rPr lang="zh-CN" altLang="en-US" sz="1800" b="1" kern="0" dirty="0">
                    <a:solidFill>
                      <a:srgbClr val="000000"/>
                    </a:solidFill>
                    <a:latin typeface="Tahoma" panose="020B0604030504040204"/>
                    <a:ea typeface="宋体" panose="02010600030101010101" pitchFamily="2" charset="-122"/>
                  </a:rPr>
                  <a:t>和密钥</a:t>
                </a:r>
                <a:r>
                  <a:rPr lang="en-US" altLang="zh-CN" sz="1800" b="1" kern="0" dirty="0">
                    <a:solidFill>
                      <a:srgbClr val="000000"/>
                    </a:solidFill>
                    <a:latin typeface="Tahoma" panose="020B0604030504040204"/>
                    <a:ea typeface="宋体" panose="02010600030101010101" pitchFamily="2" charset="-122"/>
                  </a:rPr>
                  <a:t>K</a:t>
                </a:r>
                <a:r>
                  <a:rPr lang="zh-CN" altLang="en-US" sz="1800" b="1" kern="0" dirty="0">
                    <a:solidFill>
                      <a:srgbClr val="000000"/>
                    </a:solidFill>
                    <a:latin typeface="Tahoma" panose="020B0604030504040204"/>
                    <a:ea typeface="宋体" panose="02010600030101010101" pitchFamily="2" charset="-122"/>
                  </a:rPr>
                  <a:t>是函数的输入，输出是固定长度的值。</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MAC</a:t>
                </a:r>
                <a:r>
                  <a:rPr lang="zh-CN" altLang="en-US" sz="1800" b="1" kern="0" dirty="0">
                    <a:solidFill>
                      <a:srgbClr val="000000"/>
                    </a:solidFill>
                    <a:latin typeface="Tahoma" panose="020B0604030504040204"/>
                    <a:ea typeface="宋体" panose="02010600030101010101" pitchFamily="2" charset="-122"/>
                  </a:rPr>
                  <a:t>提供安全保护，用于抵抗不知道密钥的攻击者的攻击。</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FF0000"/>
                    </a:solidFill>
                    <a:latin typeface="Tahoma" panose="020B0604030504040204"/>
                    <a:ea typeface="宋体" panose="02010600030101010101" pitchFamily="2" charset="-122"/>
                  </a:rPr>
                  <a:t>在实现中，往往使用比加密算法效率更高的特殊设计的</a:t>
                </a:r>
                <a:r>
                  <a:rPr lang="en-US" altLang="zh-CN" sz="1800" b="1" kern="0" dirty="0">
                    <a:solidFill>
                      <a:srgbClr val="FF0000"/>
                    </a:solidFill>
                    <a:latin typeface="Tahoma" panose="020B0604030504040204"/>
                    <a:ea typeface="宋体" panose="02010600030101010101" pitchFamily="2" charset="-122"/>
                  </a:rPr>
                  <a:t>MAC</a:t>
                </a:r>
                <a:r>
                  <a:rPr lang="zh-CN" altLang="en-US" sz="1800" b="1" kern="0" dirty="0">
                    <a:solidFill>
                      <a:srgbClr val="FF0000"/>
                    </a:solidFill>
                    <a:latin typeface="Tahoma" panose="020B0604030504040204"/>
                    <a:ea typeface="宋体" panose="02010600030101010101" pitchFamily="2" charset="-122"/>
                  </a:rPr>
                  <a:t>算法。</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20688"/>
                <a:ext cx="8229600" cy="5112568"/>
              </a:xfrm>
              <a:prstGeom prst="rect">
                <a:avLst/>
              </a:prstGeom>
              <a:blipFill rotWithShape="1">
                <a:blip r:embed="rId1"/>
                <a:stretch>
                  <a:fillRect l="-2" t="-6" r="2"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836712"/>
            <a:ext cx="82296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ts val="1200"/>
              </a:spcBef>
              <a:buClr>
                <a:srgbClr val="40458C"/>
              </a:buClr>
              <a:buSzTx/>
              <a:buFont typeface="+mj-lt"/>
              <a:buAutoNum type="arabicPeriod" startAt="2"/>
            </a:pPr>
            <a:r>
              <a:rPr lang="zh-CN" altLang="en-US" sz="2400" kern="0" dirty="0">
                <a:solidFill>
                  <a:srgbClr val="E24C05"/>
                </a:solidFill>
                <a:latin typeface="Tahoma" panose="020B0604030504040204"/>
                <a:ea typeface="宋体" panose="02010600030101010101" pitchFamily="2" charset="-122"/>
              </a:rPr>
              <a:t>数字签名</a:t>
            </a:r>
            <a:endParaRPr lang="en-US" altLang="zh-CN" sz="2000" kern="0" dirty="0">
              <a:solidFill>
                <a:srgbClr val="40458C"/>
              </a:solidFill>
              <a:latin typeface="黑体" panose="02010609060101010101" pitchFamily="49" charset="-122"/>
              <a:ea typeface="宋体" panose="02010600030101010101" pitchFamily="2" charset="-122"/>
            </a:endParaRPr>
          </a:p>
          <a:p>
            <a:pPr marL="457200" lvl="2" indent="-457200" eaLnBrk="1" hangingPunct="1">
              <a:lnSpc>
                <a:spcPct val="130000"/>
              </a:lnSpc>
              <a:spcBef>
                <a:spcPts val="1200"/>
              </a:spcBef>
              <a:buClr>
                <a:srgbClr val="4768F5"/>
              </a:buClr>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与消息认证应用类似，对于</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函数的另外一个重要应用就是数字签名。</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数字签名的操作与</a:t>
            </a:r>
            <a:r>
              <a:rPr lang="en-US" altLang="zh-CN" sz="1800" b="1" kern="0" dirty="0">
                <a:solidFill>
                  <a:srgbClr val="000000"/>
                </a:solidFill>
                <a:latin typeface="Tahoma" panose="020B0604030504040204"/>
                <a:ea typeface="宋体" panose="02010600030101010101" pitchFamily="2" charset="-122"/>
              </a:rPr>
              <a:t>MAC</a:t>
            </a:r>
            <a:r>
              <a:rPr lang="zh-CN" altLang="en-US" sz="1800" b="1" kern="0" dirty="0">
                <a:solidFill>
                  <a:srgbClr val="000000"/>
                </a:solidFill>
                <a:latin typeface="Tahoma" panose="020B0604030504040204"/>
                <a:ea typeface="宋体" panose="02010600030101010101" pitchFamily="2" charset="-122"/>
              </a:rPr>
              <a:t>相似，在进行数字签名过程中使用用户的私钥加密消息的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值，其他任何知道该用户公钥的人都能够通过数字签名来验证消息的完整性。</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在这种情况下，攻击者要想篡改消息，则需要知道用户的私钥。</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数字签名有着比消息认证更为广泛的应用。</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20688"/>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269875" lvl="1" indent="-269875" eaLnBrk="1" hangingPunct="1">
              <a:lnSpc>
                <a:spcPct val="120000"/>
              </a:lnSpc>
              <a:spcBef>
                <a:spcPct val="20000"/>
              </a:spcBef>
              <a:buClr>
                <a:srgbClr val="40458C"/>
              </a:buClr>
              <a:buSzPct val="90000"/>
              <a:buFont typeface="Wingdings" panose="05000000000000000000" pitchFamily="2" charset="2"/>
              <a:buChar char="Ø"/>
            </a:pPr>
            <a:r>
              <a:rPr lang="zh-CN" altLang="en-US" sz="2400" kern="0" dirty="0">
                <a:solidFill>
                  <a:srgbClr val="40458C"/>
                </a:solidFill>
                <a:latin typeface="+mn-ea"/>
              </a:rPr>
              <a:t>下图简要描述了</a:t>
            </a:r>
            <a:r>
              <a:rPr lang="en-US" altLang="zh-CN" sz="2400" kern="0" dirty="0">
                <a:solidFill>
                  <a:srgbClr val="40458C"/>
                </a:solidFill>
                <a:latin typeface="+mn-ea"/>
              </a:rPr>
              <a:t>Hash</a:t>
            </a:r>
            <a:r>
              <a:rPr lang="zh-CN" altLang="en-US" sz="2400" kern="0" dirty="0">
                <a:solidFill>
                  <a:srgbClr val="40458C"/>
                </a:solidFill>
                <a:latin typeface="+mn-ea"/>
              </a:rPr>
              <a:t>码用户提供数字签名的方案：</a:t>
            </a:r>
            <a:endParaRPr lang="en-US" altLang="zh-CN" sz="2400" kern="0" dirty="0">
              <a:solidFill>
                <a:srgbClr val="40458C"/>
              </a:solidFill>
              <a:latin typeface="+mn-ea"/>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96" y="1340768"/>
            <a:ext cx="9024433"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64704"/>
            <a:ext cx="822960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35305" lvl="2" indent="-457200" eaLnBrk="1" hangingPunct="1">
              <a:lnSpc>
                <a:spcPct val="130000"/>
              </a:lnSpc>
              <a:spcBef>
                <a:spcPts val="1200"/>
              </a:spcBef>
              <a:buClr>
                <a:srgbClr val="4768F5"/>
              </a:buClr>
              <a:buFont typeface="Wingdings" panose="05000000000000000000" pitchFamily="2" charset="2"/>
              <a:buChar char="Ø"/>
            </a:pP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使用发送方的私钥，利用公钥密码算法仅对</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码进行加密：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这种方法可提供认证；</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由于只有发送方可以产生加密后的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码，所以这种方法也提供了数字签名；</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这就是数字签名技术的本质所在。</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ts val="1200"/>
              </a:spcBef>
              <a:buClr>
                <a:srgbClr val="4768F5"/>
              </a:buClr>
              <a:buFont typeface="Wingdings" panose="05000000000000000000" pitchFamily="2" charset="2"/>
              <a:buChar char="Ø"/>
            </a:pP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若既希望保证保密性又希望有数字签名：</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先用发送方的私钥对</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码加密，再用对称密码中的密钥对消息和公钥算法加密结果进行加密。</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这种技术比较常用。</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20688"/>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3"/>
            </a:pPr>
            <a:r>
              <a:rPr lang="zh-CN" altLang="en-US" sz="2400" kern="0" dirty="0">
                <a:solidFill>
                  <a:srgbClr val="E24C05"/>
                </a:solidFill>
                <a:latin typeface="Tahoma" panose="020B0604030504040204"/>
                <a:ea typeface="宋体" panose="02010600030101010101" pitchFamily="2" charset="-122"/>
              </a:rPr>
              <a:t>其他应用</a:t>
            </a:r>
            <a:endParaRPr lang="en-US" altLang="zh-CN" sz="2000" kern="0" dirty="0">
              <a:solidFill>
                <a:srgbClr val="40458C"/>
              </a:solidFill>
              <a:latin typeface="黑体" panose="02010609060101010101" pitchFamily="49" charset="-122"/>
              <a:ea typeface="宋体" panose="02010600030101010101" pitchFamily="2" charset="-122"/>
            </a:endParaRPr>
          </a:p>
          <a:p>
            <a:pPr marL="457200" lvl="2" indent="-457200" eaLnBrk="1" hangingPunct="1">
              <a:lnSpc>
                <a:spcPct val="130000"/>
              </a:lnSpc>
              <a:spcBef>
                <a:spcPct val="20000"/>
              </a:spcBef>
              <a:buClr>
                <a:srgbClr val="4768F5"/>
              </a:buClr>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对于</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函数，通常还被用于产生单向口令文件。</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操作系统存储口令的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值而不是口令本身（黑客即使能够访问口令文件，也不能获取真正的口令）。</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当用户输入口令时，操作系统将比对输入口令的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值和存储在口令文件中的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Font typeface="Wingdings" panose="05000000000000000000" pitchFamily="2" charset="2"/>
              <a:buChar char="Ø"/>
            </a:pP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函数能用于入侵检测和病毒检测。</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将每个文件的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a:t>
            </a:r>
            <a:r>
              <a:rPr lang="en-US" altLang="zh-CN" sz="1800" b="1" kern="0" dirty="0">
                <a:solidFill>
                  <a:srgbClr val="000000"/>
                </a:solidFill>
                <a:latin typeface="Tahoma" panose="020B0604030504040204"/>
                <a:ea typeface="宋体" panose="02010600030101010101" pitchFamily="2" charset="-122"/>
              </a:rPr>
              <a:t>H(F)</a:t>
            </a:r>
            <a:r>
              <a:rPr lang="zh-CN" altLang="en-US" sz="1800" b="1" kern="0" dirty="0">
                <a:solidFill>
                  <a:srgbClr val="000000"/>
                </a:solidFill>
                <a:latin typeface="Tahoma" panose="020B0604030504040204"/>
                <a:ea typeface="宋体" panose="02010600030101010101" pitchFamily="2" charset="-122"/>
              </a:rPr>
              <a:t>存储在安全系统中</a:t>
            </a:r>
            <a:r>
              <a:rPr lang="en-US" altLang="zh-CN" sz="1800" b="1" kern="0" dirty="0">
                <a:solidFill>
                  <a:srgbClr val="000000"/>
                </a:solidFill>
                <a:latin typeface="Tahoma" panose="020B0604030504040204"/>
                <a:ea typeface="宋体" panose="02010600030101010101" pitchFamily="2" charset="-122"/>
              </a:rPr>
              <a:t>(CD-R)</a:t>
            </a:r>
            <a:r>
              <a:rPr lang="zh-CN" altLang="en-US" sz="1800" b="1" kern="0" dirty="0">
                <a:solidFill>
                  <a:srgbClr val="000000"/>
                </a:solidFill>
                <a:latin typeface="Tahoma" panose="020B0604030504040204"/>
                <a:ea typeface="宋体" panose="02010600030101010101" pitchFamily="2" charset="-122"/>
              </a:rPr>
              <a:t>中，随后就能够通过重新计算</a:t>
            </a:r>
            <a:r>
              <a:rPr lang="en-US" altLang="zh-CN" sz="1800" b="1" kern="0" dirty="0">
                <a:solidFill>
                  <a:srgbClr val="000000"/>
                </a:solidFill>
                <a:latin typeface="Tahoma" panose="020B0604030504040204"/>
                <a:ea typeface="宋体" panose="02010600030101010101" pitchFamily="2" charset="-122"/>
              </a:rPr>
              <a:t>H(F)</a:t>
            </a:r>
            <a:r>
              <a:rPr lang="zh-CN" altLang="en-US" sz="1800" b="1" kern="0" dirty="0">
                <a:solidFill>
                  <a:srgbClr val="000000"/>
                </a:solidFill>
                <a:latin typeface="Tahoma" panose="020B0604030504040204"/>
                <a:ea typeface="宋体" panose="02010600030101010101" pitchFamily="2" charset="-122"/>
              </a:rPr>
              <a:t>来判断文件是否被修改过。</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入侵者只能够改变</a:t>
            </a:r>
            <a:r>
              <a:rPr lang="en-US" altLang="zh-CN" sz="1800" b="1" kern="0" dirty="0">
                <a:solidFill>
                  <a:srgbClr val="000000"/>
                </a:solidFill>
                <a:latin typeface="Tahoma" panose="020B0604030504040204"/>
                <a:ea typeface="宋体" panose="02010600030101010101" pitchFamily="2" charset="-122"/>
              </a:rPr>
              <a:t>F</a:t>
            </a:r>
            <a:r>
              <a:rPr lang="zh-CN" altLang="en-US" sz="1800" b="1" kern="0" dirty="0">
                <a:solidFill>
                  <a:srgbClr val="000000"/>
                </a:solidFill>
                <a:latin typeface="Tahoma" panose="020B0604030504040204"/>
                <a:ea typeface="宋体" panose="02010600030101010101" pitchFamily="2" charset="-122"/>
              </a:rPr>
              <a:t>，而不能改变</a:t>
            </a:r>
            <a:r>
              <a:rPr lang="en-US" altLang="zh-CN" sz="1800" b="1" kern="0" dirty="0">
                <a:solidFill>
                  <a:srgbClr val="000000"/>
                </a:solidFill>
                <a:latin typeface="Tahoma" panose="020B0604030504040204"/>
                <a:ea typeface="宋体" panose="02010600030101010101" pitchFamily="2" charset="-122"/>
              </a:rPr>
              <a:t>H(F)</a:t>
            </a:r>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密码学</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函数能够用于构建随机函数</a:t>
            </a:r>
            <a:r>
              <a:rPr lang="en-US" altLang="zh-CN" sz="2000" b="1" kern="0" dirty="0">
                <a:solidFill>
                  <a:srgbClr val="000000"/>
                </a:solidFill>
                <a:latin typeface="Tahoma" panose="020B0604030504040204"/>
                <a:ea typeface="宋体" panose="02010600030101010101" pitchFamily="2" charset="-122"/>
              </a:rPr>
              <a:t>(PRF)</a:t>
            </a:r>
            <a:r>
              <a:rPr lang="zh-CN" altLang="en-US" sz="2000" b="1" kern="0" dirty="0">
                <a:solidFill>
                  <a:srgbClr val="000000"/>
                </a:solidFill>
                <a:latin typeface="Tahoma" panose="020B0604030504040204"/>
                <a:ea typeface="宋体" panose="02010600030101010101" pitchFamily="2" charset="-122"/>
              </a:rPr>
              <a:t>或用做伪随机数发生器</a:t>
            </a:r>
            <a:r>
              <a:rPr lang="en-US" altLang="zh-CN" sz="2000" b="1" kern="0" dirty="0">
                <a:solidFill>
                  <a:srgbClr val="000000"/>
                </a:solidFill>
                <a:latin typeface="Tahoma" panose="020B0604030504040204"/>
                <a:ea typeface="宋体" panose="02010600030101010101" pitchFamily="2" charset="-122"/>
              </a:rPr>
              <a:t>(PRNG)</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基于</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a:t>
            </a:r>
            <a:r>
              <a:rPr lang="en-US" altLang="zh-CN" sz="1800" b="1" kern="0" dirty="0">
                <a:solidFill>
                  <a:srgbClr val="000000"/>
                </a:solidFill>
                <a:latin typeface="Tahoma" panose="020B0604030504040204"/>
                <a:ea typeface="宋体" panose="02010600030101010101" pitchFamily="2" charset="-122"/>
              </a:rPr>
              <a:t>PRF</a:t>
            </a:r>
            <a:r>
              <a:rPr lang="zh-CN" altLang="en-US" sz="1800" b="1" kern="0" dirty="0">
                <a:solidFill>
                  <a:srgbClr val="000000"/>
                </a:solidFill>
                <a:latin typeface="Tahoma" panose="020B0604030504040204"/>
                <a:ea typeface="宋体" panose="02010600030101010101" pitchFamily="2" charset="-122"/>
              </a:rPr>
              <a:t>可用于对称密码中的密钥产生。</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507" name="Rectangle 3"/>
              <p:cNvSpPr>
                <a:spLocks noGrp="1" noChangeArrowheads="1"/>
              </p:cNvSpPr>
              <p:nvPr>
                <p:ph idx="1"/>
              </p:nvPr>
            </p:nvSpPr>
            <p:spPr>
              <a:xfrm>
                <a:off x="428625" y="1423317"/>
                <a:ext cx="8229600" cy="4525963"/>
              </a:xfrm>
            </p:spPr>
            <p:txBody>
              <a:bodyPr>
                <a:noAutofit/>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为了展示密码学</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应考虑到的安全性，本节给出了两个简单的、不够安全的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函数例子。</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所有的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函数都按如下的一般原理进行运算：输入</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消息、文件等</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都可视为一个</a:t>
                </a:r>
                <a:r>
                  <a:rPr kumimoji="1" lang="en-US" altLang="zh-CN" sz="2000" b="1" kern="0" dirty="0">
                    <a:solidFill>
                      <a:srgbClr val="000000"/>
                    </a:solidFill>
                    <a:latin typeface="Tahoma" panose="020B0604030504040204"/>
                    <a:ea typeface="宋体" panose="02010600030101010101" pitchFamily="2" charset="-122"/>
                  </a:rPr>
                  <a:t>n</a:t>
                </a:r>
                <a:r>
                  <a:rPr kumimoji="1" lang="zh-CN" altLang="en-US" sz="2000" b="1" kern="0" dirty="0">
                    <a:solidFill>
                      <a:srgbClr val="000000"/>
                    </a:solidFill>
                    <a:latin typeface="Tahoma" panose="020B0604030504040204"/>
                    <a:ea typeface="宋体" panose="02010600030101010101" pitchFamily="2" charset="-122"/>
                  </a:rPr>
                  <a:t>位分组的序列，其输出是</a:t>
                </a:r>
                <a:r>
                  <a:rPr kumimoji="1" lang="en-US" altLang="zh-CN" sz="2000" b="1" kern="0" dirty="0">
                    <a:solidFill>
                      <a:srgbClr val="000000"/>
                    </a:solidFill>
                    <a:latin typeface="Tahoma" panose="020B0604030504040204"/>
                    <a:ea typeface="宋体" panose="02010600030101010101" pitchFamily="2" charset="-122"/>
                  </a:rPr>
                  <a:t>n</a:t>
                </a:r>
                <a:r>
                  <a:rPr kumimoji="1" lang="zh-CN" altLang="en-US" sz="2000" b="1" kern="0" dirty="0">
                    <a:solidFill>
                      <a:srgbClr val="000000"/>
                    </a:solidFill>
                    <a:latin typeface="Tahoma" panose="020B0604030504040204"/>
                    <a:ea typeface="宋体" panose="02010600030101010101" pitchFamily="2" charset="-122"/>
                  </a:rPr>
                  <a:t>位的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值。</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函数每次处理一个分组，重复该过程直至处理完所有的输入分组。</a:t>
                </a:r>
                <a:endParaRPr kumimoji="1" lang="en-US" altLang="zh-CN" sz="1800" b="1" kern="0" dirty="0">
                  <a:solidFill>
                    <a:srgbClr val="000000"/>
                  </a:solidFill>
                  <a:latin typeface="Tahoma" panose="020B0604030504040204"/>
                  <a:ea typeface="宋体" panose="02010600030101010101" pitchFamily="2" charset="-122"/>
                </a:endParaRPr>
              </a:p>
              <a:p>
                <a:pPr marL="900430" lvl="1" indent="-271780" eaLnBrk="1" hangingPunct="1">
                  <a:lnSpc>
                    <a:spcPct val="120000"/>
                  </a:lnSpc>
                  <a:spcBef>
                    <a:spcPct val="20000"/>
                  </a:spcBef>
                  <a:buClr>
                    <a:srgbClr val="40458C"/>
                  </a:buClr>
                  <a:buSzPct val="90000"/>
                  <a:buFont typeface="Wingdings" panose="05000000000000000000" pitchFamily="2" charset="2"/>
                  <a:buChar char="Ø"/>
                </a:pPr>
                <a:r>
                  <a:rPr kumimoji="1" lang="zh-CN" altLang="en-US" sz="2000" kern="0" dirty="0">
                    <a:solidFill>
                      <a:srgbClr val="40458C"/>
                    </a:solidFill>
                    <a:latin typeface="+mn-ea"/>
                  </a:rPr>
                  <a:t>最简单的</a:t>
                </a:r>
                <a:r>
                  <a:rPr kumimoji="1" lang="en-US" altLang="zh-CN" sz="2000" kern="0" dirty="0">
                    <a:solidFill>
                      <a:srgbClr val="40458C"/>
                    </a:solidFill>
                    <a:latin typeface="+mn-ea"/>
                  </a:rPr>
                  <a:t>Hash</a:t>
                </a:r>
                <a:r>
                  <a:rPr kumimoji="1" lang="zh-CN" altLang="en-US" sz="2000" kern="0" dirty="0">
                    <a:solidFill>
                      <a:srgbClr val="40458C"/>
                    </a:solidFill>
                    <a:latin typeface="+mn-ea"/>
                  </a:rPr>
                  <a:t>函数之一，是将每个分组相应位异或</a:t>
                </a:r>
                <a:r>
                  <a:rPr kumimoji="1" lang="en-US" altLang="zh-CN" sz="2000" kern="0" dirty="0">
                    <a:solidFill>
                      <a:srgbClr val="40458C"/>
                    </a:solidFill>
                    <a:latin typeface="+mn-ea"/>
                  </a:rPr>
                  <a:t>(XOR)</a:t>
                </a:r>
                <a:r>
                  <a:rPr kumimoji="1" lang="zh-CN" altLang="en-US" sz="2000" kern="0" dirty="0">
                    <a:solidFill>
                      <a:srgbClr val="40458C"/>
                    </a:solidFill>
                    <a:latin typeface="+mn-ea"/>
                  </a:rPr>
                  <a:t>，这个函数可如下描述为：</a:t>
                </a:r>
                <a:endParaRPr kumimoji="1" lang="en-US" altLang="zh-CN" sz="2000" kern="0" dirty="0">
                  <a:solidFill>
                    <a:srgbClr val="40458C"/>
                  </a:solidFill>
                  <a:latin typeface="+mn-ea"/>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kumimoji="1" lang="en-US" altLang="zh-CN" sz="2000" b="1" i="1" kern="0" smtClean="0">
                              <a:solidFill>
                                <a:srgbClr val="000000"/>
                              </a:solidFill>
                              <a:latin typeface="Cambria Math" panose="02040503050406030204" pitchFamily="18" charset="0"/>
                              <a:ea typeface="宋体" panose="02010600030101010101" pitchFamily="2" charset="-122"/>
                            </a:rPr>
                          </m:ctrlPr>
                        </m:sSubPr>
                        <m:e>
                          <m:r>
                            <a:rPr kumimoji="1" lang="en-US" altLang="zh-CN" sz="2000" b="1" i="1" kern="0" smtClean="0">
                              <a:solidFill>
                                <a:srgbClr val="000000"/>
                              </a:solidFill>
                              <a:latin typeface="Cambria Math" panose="02040503050406030204"/>
                              <a:ea typeface="宋体" panose="02010600030101010101" pitchFamily="2" charset="-122"/>
                            </a:rPr>
                            <m:t>𝑪</m:t>
                          </m:r>
                        </m:e>
                        <m:sub>
                          <m:r>
                            <a:rPr kumimoji="1" lang="en-US" altLang="zh-CN" sz="2000" b="1" i="1" kern="0" smtClean="0">
                              <a:solidFill>
                                <a:srgbClr val="000000"/>
                              </a:solidFill>
                              <a:latin typeface="Cambria Math" panose="02040503050406030204"/>
                              <a:ea typeface="宋体" panose="02010600030101010101" pitchFamily="2" charset="-122"/>
                            </a:rPr>
                            <m:t>𝒊</m:t>
                          </m:r>
                        </m:sub>
                      </m:sSub>
                      <m:r>
                        <a:rPr kumimoji="1" lang="en-US" altLang="zh-CN" sz="2000" b="1" i="1" kern="0" smtClean="0">
                          <a:solidFill>
                            <a:srgbClr val="000000"/>
                          </a:solidFill>
                          <a:latin typeface="Cambria Math" panose="02040503050406030204"/>
                          <a:ea typeface="宋体" panose="02010600030101010101" pitchFamily="2" charset="-122"/>
                        </a:rPr>
                        <m:t>=</m:t>
                      </m:r>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smtClean="0">
                              <a:solidFill>
                                <a:srgbClr val="000000"/>
                              </a:solidFill>
                              <a:latin typeface="Cambria Math" panose="02040503050406030204"/>
                              <a:ea typeface="宋体" panose="02010600030101010101" pitchFamily="2" charset="-122"/>
                            </a:rPr>
                            <m:t>𝒃</m:t>
                          </m:r>
                        </m:e>
                        <m:sub>
                          <m:r>
                            <a:rPr kumimoji="1" lang="en-US" altLang="zh-CN" sz="2000" b="1" i="1" kern="0">
                              <a:solidFill>
                                <a:srgbClr val="000000"/>
                              </a:solidFill>
                              <a:latin typeface="Cambria Math" panose="02040503050406030204"/>
                              <a:ea typeface="宋体" panose="02010600030101010101" pitchFamily="2" charset="-122"/>
                            </a:rPr>
                            <m:t>𝒊</m:t>
                          </m:r>
                          <m:r>
                            <a:rPr kumimoji="1" lang="en-US" altLang="zh-CN" sz="2000" b="1" i="1" kern="0" smtClean="0">
                              <a:solidFill>
                                <a:srgbClr val="000000"/>
                              </a:solidFill>
                              <a:latin typeface="Cambria Math" panose="02040503050406030204"/>
                              <a:ea typeface="宋体" panose="02010600030101010101" pitchFamily="2" charset="-122"/>
                            </a:rPr>
                            <m:t>𝟏</m:t>
                          </m:r>
                        </m:sub>
                      </m:sSub>
                      <m:r>
                        <a:rPr kumimoji="1" lang="en-US" altLang="zh-CN" sz="2000" b="1" i="1" kern="0" smtClean="0">
                          <a:solidFill>
                            <a:srgbClr val="000000"/>
                          </a:solidFill>
                          <a:latin typeface="Cambria Math" panose="02040503050406030204"/>
                          <a:ea typeface="Cambria Math" panose="02040503050406030204"/>
                        </a:rPr>
                        <m:t>⨁</m:t>
                      </m:r>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smtClean="0">
                              <a:solidFill>
                                <a:srgbClr val="000000"/>
                              </a:solidFill>
                              <a:latin typeface="Cambria Math" panose="02040503050406030204"/>
                              <a:ea typeface="宋体" panose="02010600030101010101" pitchFamily="2" charset="-122"/>
                            </a:rPr>
                            <m:t>𝒃</m:t>
                          </m:r>
                        </m:e>
                        <m:sub>
                          <m:r>
                            <a:rPr kumimoji="1" lang="en-US" altLang="zh-CN" sz="2000" b="1" i="1" kern="0">
                              <a:solidFill>
                                <a:srgbClr val="000000"/>
                              </a:solidFill>
                              <a:latin typeface="Cambria Math" panose="02040503050406030204"/>
                              <a:ea typeface="宋体" panose="02010600030101010101" pitchFamily="2" charset="-122"/>
                            </a:rPr>
                            <m:t>𝒊</m:t>
                          </m:r>
                          <m:r>
                            <a:rPr kumimoji="1" lang="en-US" altLang="zh-CN" sz="2000" b="1" i="1" kern="0" smtClean="0">
                              <a:solidFill>
                                <a:srgbClr val="000000"/>
                              </a:solidFill>
                              <a:latin typeface="Cambria Math" panose="02040503050406030204"/>
                              <a:ea typeface="宋体" panose="02010600030101010101" pitchFamily="2" charset="-122"/>
                            </a:rPr>
                            <m:t>𝟐</m:t>
                          </m:r>
                        </m:sub>
                      </m:sSub>
                      <m:r>
                        <a:rPr kumimoji="1" lang="en-US" altLang="zh-CN" sz="2000" b="1" i="1" kern="0">
                          <a:solidFill>
                            <a:srgbClr val="000000"/>
                          </a:solidFill>
                          <a:latin typeface="Cambria Math" panose="02040503050406030204"/>
                          <a:ea typeface="Cambria Math" panose="02040503050406030204"/>
                        </a:rPr>
                        <m:t>⨁</m:t>
                      </m:r>
                      <m:r>
                        <a:rPr kumimoji="1" lang="en-US" altLang="zh-CN" sz="2000" b="1" i="1" kern="0" smtClean="0">
                          <a:solidFill>
                            <a:srgbClr val="000000"/>
                          </a:solidFill>
                          <a:latin typeface="Cambria Math" panose="02040503050406030204"/>
                          <a:ea typeface="Cambria Math" panose="02040503050406030204"/>
                        </a:rPr>
                        <m:t>⋯</m:t>
                      </m:r>
                      <m:r>
                        <a:rPr kumimoji="1" lang="en-US" altLang="zh-CN" sz="2000" b="1" i="1" kern="0">
                          <a:solidFill>
                            <a:srgbClr val="000000"/>
                          </a:solidFill>
                          <a:latin typeface="Cambria Math" panose="02040503050406030204"/>
                          <a:ea typeface="Cambria Math" panose="02040503050406030204"/>
                        </a:rPr>
                        <m:t>⨁</m:t>
                      </m:r>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smtClean="0">
                              <a:solidFill>
                                <a:srgbClr val="000000"/>
                              </a:solidFill>
                              <a:latin typeface="Cambria Math" panose="02040503050406030204"/>
                              <a:ea typeface="宋体" panose="02010600030101010101" pitchFamily="2" charset="-122"/>
                            </a:rPr>
                            <m:t>𝒃</m:t>
                          </m:r>
                        </m:e>
                        <m:sub>
                          <m:r>
                            <a:rPr kumimoji="1" lang="en-US" altLang="zh-CN" sz="2000" b="1" i="1" kern="0">
                              <a:solidFill>
                                <a:srgbClr val="000000"/>
                              </a:solidFill>
                              <a:latin typeface="Cambria Math" panose="02040503050406030204"/>
                              <a:ea typeface="宋体" panose="02010600030101010101" pitchFamily="2" charset="-122"/>
                            </a:rPr>
                            <m:t>𝒊</m:t>
                          </m:r>
                          <m:r>
                            <a:rPr kumimoji="1" lang="en-US" altLang="zh-CN" sz="2000" b="1" i="1" kern="0" smtClean="0">
                              <a:solidFill>
                                <a:srgbClr val="000000"/>
                              </a:solidFill>
                              <a:latin typeface="Cambria Math" panose="02040503050406030204"/>
                              <a:ea typeface="宋体" panose="02010600030101010101" pitchFamily="2" charset="-122"/>
                            </a:rPr>
                            <m:t>𝒎</m:t>
                          </m:r>
                        </m:sub>
                      </m:sSub>
                    </m:oMath>
                  </m:oMathPara>
                </a14:m>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其中，</a:t>
                </a:r>
                <a14:m>
                  <m:oMath xmlns:m="http://schemas.openxmlformats.org/officeDocument/2006/math">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a:solidFill>
                              <a:srgbClr val="000000"/>
                            </a:solidFill>
                            <a:latin typeface="Cambria Math" panose="02040503050406030204"/>
                            <a:ea typeface="宋体" panose="02010600030101010101" pitchFamily="2" charset="-122"/>
                          </a:rPr>
                          <m:t>𝑪</m:t>
                        </m:r>
                      </m:e>
                      <m:sub>
                        <m:r>
                          <a:rPr kumimoji="1" lang="en-US" altLang="zh-CN" sz="2000" b="1" i="1" kern="0">
                            <a:solidFill>
                              <a:srgbClr val="000000"/>
                            </a:solidFill>
                            <a:latin typeface="Cambria Math" panose="02040503050406030204"/>
                            <a:ea typeface="宋体" panose="02010600030101010101" pitchFamily="2" charset="-122"/>
                          </a:rPr>
                          <m:t>𝒊</m:t>
                        </m:r>
                      </m:sub>
                    </m:sSub>
                  </m:oMath>
                </a14:m>
                <a:r>
                  <a:rPr kumimoji="1" lang="zh-CN" altLang="en-US" sz="2000" b="1" kern="0" dirty="0">
                    <a:solidFill>
                      <a:srgbClr val="000000"/>
                    </a:solidFill>
                    <a:latin typeface="Tahoma" panose="020B0604030504040204"/>
                    <a:ea typeface="宋体" panose="02010600030101010101" pitchFamily="2" charset="-122"/>
                  </a:rPr>
                  <a:t>为</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码的第</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𝒊</m:t>
                    </m:r>
                  </m:oMath>
                </a14:m>
                <a:r>
                  <a:rPr kumimoji="1" lang="zh-CN" altLang="en-US" sz="2000" b="1" kern="0" dirty="0">
                    <a:solidFill>
                      <a:srgbClr val="000000"/>
                    </a:solidFill>
                    <a:latin typeface="Tahoma" panose="020B0604030504040204"/>
                    <a:ea typeface="宋体" panose="02010600030101010101" pitchFamily="2" charset="-122"/>
                  </a:rPr>
                  <a:t>位，</a:t>
                </a:r>
                <a14:m>
                  <m:oMath xmlns:m="http://schemas.openxmlformats.org/officeDocument/2006/math">
                    <m:r>
                      <a:rPr kumimoji="1" lang="en-US" altLang="zh-CN" sz="2000" b="1" i="1" kern="0" smtClean="0">
                        <a:solidFill>
                          <a:srgbClr val="000000"/>
                        </a:solidFill>
                        <a:latin typeface="Cambria Math" panose="02040503050406030204"/>
                        <a:ea typeface="宋体" panose="02010600030101010101" pitchFamily="2" charset="-122"/>
                      </a:rPr>
                      <m:t>𝟏</m:t>
                    </m:r>
                    <m:r>
                      <a:rPr kumimoji="1" lang="en-US" altLang="zh-CN" sz="2000" b="1" i="1" kern="0" smtClean="0">
                        <a:solidFill>
                          <a:srgbClr val="000000"/>
                        </a:solidFill>
                        <a:latin typeface="Cambria Math" panose="02040503050406030204"/>
                        <a:ea typeface="Cambria Math" panose="02040503050406030204"/>
                      </a:rPr>
                      <m:t>≤</m:t>
                    </m:r>
                    <m:r>
                      <a:rPr kumimoji="1" lang="en-US" altLang="zh-CN" sz="2000" b="1" i="1" kern="0" smtClean="0">
                        <a:solidFill>
                          <a:srgbClr val="000000"/>
                        </a:solidFill>
                        <a:latin typeface="Cambria Math" panose="02040503050406030204"/>
                        <a:ea typeface="宋体" panose="02010600030101010101" pitchFamily="2" charset="-122"/>
                      </a:rPr>
                      <m:t>𝒊</m:t>
                    </m:r>
                    <m:r>
                      <a:rPr kumimoji="1" lang="en-US" altLang="zh-CN" sz="2000" b="1" i="1" kern="0" smtClean="0">
                        <a:solidFill>
                          <a:srgbClr val="000000"/>
                        </a:solidFill>
                        <a:latin typeface="Cambria Math" panose="02040503050406030204"/>
                        <a:ea typeface="Cambria Math" panose="02040503050406030204"/>
                      </a:rPr>
                      <m:t>≤</m:t>
                    </m:r>
                    <m:r>
                      <a:rPr kumimoji="1" lang="en-US" altLang="zh-CN" sz="2000" b="1" i="1" kern="0" smtClean="0">
                        <a:solidFill>
                          <a:srgbClr val="000000"/>
                        </a:solidFill>
                        <a:latin typeface="Cambria Math" panose="02040503050406030204"/>
                        <a:ea typeface="宋体" panose="02010600030101010101" pitchFamily="2" charset="-122"/>
                      </a:rPr>
                      <m:t>𝒏</m:t>
                    </m:r>
                  </m:oMath>
                </a14:m>
                <a:r>
                  <a:rPr kumimoji="1" lang="zh-CN" altLang="en-US" sz="2000" b="1" kern="0" dirty="0">
                    <a:solidFill>
                      <a:srgbClr val="000000"/>
                    </a:solidFill>
                    <a:latin typeface="Tahoma" panose="020B0604030504040204"/>
                    <a:ea typeface="宋体" panose="02010600030101010101" pitchFamily="2" charset="-122"/>
                  </a:rPr>
                  <a:t>；</a:t>
                </a:r>
                <a:r>
                  <a:rPr kumimoji="1" lang="en-US" altLang="zh-CN" sz="2000" b="1" kern="0" dirty="0">
                    <a:solidFill>
                      <a:srgbClr val="000000"/>
                    </a:solidFill>
                    <a:latin typeface="Tahoma" panose="020B0604030504040204"/>
                    <a:ea typeface="宋体" panose="02010600030101010101" pitchFamily="2" charset="-122"/>
                  </a:rPr>
                  <a:t>m</a:t>
                </a:r>
                <a:r>
                  <a:rPr kumimoji="1" lang="zh-CN" altLang="en-US" sz="2000" b="1" kern="0" dirty="0">
                    <a:solidFill>
                      <a:srgbClr val="000000"/>
                    </a:solidFill>
                    <a:latin typeface="Tahoma" panose="020B0604030504040204"/>
                    <a:ea typeface="宋体" panose="02010600030101010101" pitchFamily="2" charset="-122"/>
                  </a:rPr>
                  <a:t>为</a:t>
                </a:r>
                <a:r>
                  <a:rPr kumimoji="1" lang="en-US" altLang="zh-CN" sz="2000" b="1" kern="0" dirty="0">
                    <a:solidFill>
                      <a:srgbClr val="000000"/>
                    </a:solidFill>
                    <a:latin typeface="Tahoma" panose="020B0604030504040204"/>
                    <a:ea typeface="宋体" panose="02010600030101010101" pitchFamily="2" charset="-122"/>
                  </a:rPr>
                  <a:t>n</a:t>
                </a:r>
                <a:r>
                  <a:rPr kumimoji="1" lang="zh-CN" altLang="en-US" sz="2000" b="1" kern="0" dirty="0">
                    <a:solidFill>
                      <a:srgbClr val="000000"/>
                    </a:solidFill>
                    <a:latin typeface="Tahoma" panose="020B0604030504040204"/>
                    <a:ea typeface="宋体" panose="02010600030101010101" pitchFamily="2" charset="-122"/>
                  </a:rPr>
                  <a:t>位输入分组的个数，</a:t>
                </a:r>
                <a14:m>
                  <m:oMath xmlns:m="http://schemas.openxmlformats.org/officeDocument/2006/math">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a:solidFill>
                              <a:srgbClr val="000000"/>
                            </a:solidFill>
                            <a:latin typeface="Cambria Math" panose="02040503050406030204"/>
                            <a:ea typeface="宋体" panose="02010600030101010101" pitchFamily="2" charset="-122"/>
                          </a:rPr>
                          <m:t>𝒃</m:t>
                        </m:r>
                      </m:e>
                      <m:sub>
                        <m:r>
                          <a:rPr kumimoji="1" lang="en-US" altLang="zh-CN" sz="2000" b="1" i="1" kern="0">
                            <a:solidFill>
                              <a:srgbClr val="000000"/>
                            </a:solidFill>
                            <a:latin typeface="Cambria Math" panose="02040503050406030204"/>
                            <a:ea typeface="宋体" panose="02010600030101010101" pitchFamily="2" charset="-122"/>
                          </a:rPr>
                          <m:t>𝒊</m:t>
                        </m:r>
                        <m:r>
                          <a:rPr kumimoji="1" lang="en-US" altLang="zh-CN" sz="2000" b="1" i="1" kern="0" smtClean="0">
                            <a:solidFill>
                              <a:srgbClr val="000000"/>
                            </a:solidFill>
                            <a:latin typeface="Cambria Math" panose="02040503050406030204"/>
                            <a:ea typeface="宋体" panose="02010600030101010101" pitchFamily="2" charset="-122"/>
                          </a:rPr>
                          <m:t>𝒋</m:t>
                        </m:r>
                      </m:sub>
                    </m:sSub>
                  </m:oMath>
                </a14:m>
                <a:r>
                  <a:rPr kumimoji="1" lang="zh-CN" altLang="en-US" sz="2000" b="1" kern="0" dirty="0">
                    <a:solidFill>
                      <a:srgbClr val="000000"/>
                    </a:solidFill>
                    <a:latin typeface="Tahoma" panose="020B0604030504040204"/>
                    <a:ea typeface="宋体" panose="02010600030101010101" pitchFamily="2" charset="-122"/>
                  </a:rPr>
                  <a:t>为第</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𝒋</m:t>
                    </m:r>
                  </m:oMath>
                </a14:m>
                <a:r>
                  <a:rPr kumimoji="1" lang="zh-CN" altLang="en-US" sz="2000" b="1" kern="0" dirty="0">
                    <a:solidFill>
                      <a:srgbClr val="000000"/>
                    </a:solidFill>
                    <a:latin typeface="Tahoma" panose="020B0604030504040204"/>
                    <a:ea typeface="宋体" panose="02010600030101010101" pitchFamily="2" charset="-122"/>
                  </a:rPr>
                  <a:t>个分组的第</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𝒊</m:t>
                    </m:r>
                  </m:oMath>
                </a14:m>
                <a:r>
                  <a:rPr kumimoji="1" lang="zh-CN" altLang="en-US" sz="2000" b="1" kern="0" dirty="0">
                    <a:solidFill>
                      <a:srgbClr val="000000"/>
                    </a:solidFill>
                    <a:latin typeface="Tahoma" panose="020B0604030504040204"/>
                    <a:ea typeface="宋体" panose="02010600030101010101" pitchFamily="2" charset="-122"/>
                  </a:rPr>
                  <a:t>位；</a:t>
                </a:r>
                <a14:m>
                  <m:oMath xmlns:m="http://schemas.openxmlformats.org/officeDocument/2006/math">
                    <m:r>
                      <a:rPr kumimoji="1" lang="en-US" altLang="zh-CN" sz="2000" b="1" i="1" kern="0">
                        <a:solidFill>
                          <a:srgbClr val="000000"/>
                        </a:solidFill>
                        <a:latin typeface="Cambria Math" panose="02040503050406030204"/>
                        <a:ea typeface="Cambria Math" panose="02040503050406030204"/>
                      </a:rPr>
                      <m:t>⨁</m:t>
                    </m:r>
                  </m:oMath>
                </a14:m>
                <a:r>
                  <a:rPr kumimoji="1" lang="zh-CN" altLang="en-US" sz="2000" b="1" kern="0" dirty="0">
                    <a:solidFill>
                      <a:srgbClr val="000000"/>
                    </a:solidFill>
                    <a:latin typeface="Tahoma" panose="020B0604030504040204"/>
                    <a:ea typeface="宋体" panose="02010600030101010101" pitchFamily="2" charset="-122"/>
                  </a:rPr>
                  <a:t>为异或运算。</a:t>
                </a:r>
                <a:endParaRPr kumimoji="1" lang="en-US" altLang="zh-CN" sz="2000" b="1" kern="0" dirty="0">
                  <a:solidFill>
                    <a:srgbClr val="000000"/>
                  </a:solidFill>
                  <a:latin typeface="Tahoma" panose="020B0604030504040204"/>
                  <a:ea typeface="宋体" panose="02010600030101010101" pitchFamily="2" charset="-122"/>
                </a:endParaRPr>
              </a:p>
            </p:txBody>
          </p:sp>
        </mc:Choice>
        <mc:Fallback>
          <p:sp>
            <p:nvSpPr>
              <p:cNvPr id="21507" name="Rectangle 3"/>
              <p:cNvSpPr>
                <a:spLocks noRot="1" noChangeAspect="1" noMove="1" noResize="1" noEditPoints="1" noAdjustHandles="1" noChangeArrowheads="1" noChangeShapeType="1" noTextEdit="1"/>
              </p:cNvSpPr>
              <p:nvPr>
                <p:ph idx="1"/>
              </p:nvPr>
            </p:nvSpPr>
            <p:spPr>
              <a:xfrm>
                <a:off x="428625" y="1423317"/>
                <a:ext cx="8229600" cy="4525963"/>
              </a:xfrm>
              <a:blipFill rotWithShape="1">
                <a:blip r:embed="rId1"/>
                <a:stretch>
                  <a:fillRect t="-6" r="-1836" b="-492"/>
                </a:stretch>
              </a:blipFill>
            </p:spPr>
            <p:txBody>
              <a:bodyPr/>
              <a:lstStyle/>
              <a:p>
                <a:r>
                  <a:rPr lang="zh-CN" altLang="en-US">
                    <a:noFill/>
                  </a:rPr>
                  <a:t> </a:t>
                </a:r>
              </a:p>
            </p:txBody>
          </p:sp>
        </mc:Fallback>
      </mc:AlternateContent>
      <p:sp>
        <p:nvSpPr>
          <p:cNvPr id="5" name="Text Box 6"/>
          <p:cNvSpPr txBox="1">
            <a:spLocks noChangeArrowheads="1"/>
          </p:cNvSpPr>
          <p:nvPr/>
        </p:nvSpPr>
        <p:spPr bwMode="auto">
          <a:xfrm>
            <a:off x="0" y="703237"/>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11.2 </a:t>
            </a:r>
            <a:r>
              <a:rPr lang="zh-CN" altLang="en-US" sz="2800" dirty="0">
                <a:solidFill>
                  <a:srgbClr val="000000"/>
                </a:solidFill>
                <a:latin typeface="黑体" panose="02010609060101010101" pitchFamily="49" charset="-122"/>
              </a:rPr>
              <a:t>两个简单的</a:t>
            </a:r>
            <a:r>
              <a:rPr lang="en-US" altLang="zh-CN" sz="2800" dirty="0">
                <a:solidFill>
                  <a:srgbClr val="000000"/>
                </a:solidFill>
                <a:latin typeface="黑体" panose="02010609060101010101" pitchFamily="49" charset="-122"/>
              </a:rPr>
              <a:t>Hash</a:t>
            </a:r>
            <a:r>
              <a:rPr lang="zh-CN" altLang="en-US" sz="2800" dirty="0">
                <a:solidFill>
                  <a:srgbClr val="000000"/>
                </a:solidFill>
                <a:latin typeface="黑体" panose="02010609060101010101" pitchFamily="49" charset="-122"/>
              </a:rPr>
              <a:t>函数</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5940152" y="0"/>
            <a:ext cx="319792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314" name="Rectangle 3"/>
              <p:cNvSpPr>
                <a:spLocks noGrp="1" noChangeArrowheads="1"/>
              </p:cNvSpPr>
              <p:nvPr>
                <p:ph idx="1"/>
              </p:nvPr>
            </p:nvSpPr>
            <p:spPr>
              <a:xfrm>
                <a:off x="500063" y="1268760"/>
                <a:ext cx="8229600" cy="5026297"/>
              </a:xfrm>
            </p:spPr>
            <p:txBody>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b="1" kern="0" dirty="0">
                    <a:solidFill>
                      <a:srgbClr val="000000"/>
                    </a:solidFill>
                    <a:latin typeface="Tahoma" panose="020B0604030504040204"/>
                    <a:ea typeface="宋体" panose="02010600030101010101" pitchFamily="2" charset="-122"/>
                  </a:rPr>
                  <a:t>Hash</a:t>
                </a:r>
                <a:r>
                  <a:rPr kumimoji="1" lang="zh-CN" altLang="en-US" b="1" kern="0" dirty="0">
                    <a:solidFill>
                      <a:srgbClr val="000000"/>
                    </a:solidFill>
                    <a:latin typeface="Tahoma" panose="020B0604030504040204"/>
                    <a:ea typeface="宋体" panose="02010600030101010101" pitchFamily="2" charset="-122"/>
                  </a:rPr>
                  <a:t>函数</a:t>
                </a:r>
                <a:r>
                  <a:rPr kumimoji="1" lang="en-US" altLang="zh-CN" b="1" kern="0" dirty="0">
                    <a:solidFill>
                      <a:srgbClr val="000000"/>
                    </a:solidFill>
                    <a:latin typeface="Tahoma" panose="020B0604030504040204"/>
                    <a:ea typeface="宋体" panose="02010600030101010101" pitchFamily="2" charset="-122"/>
                  </a:rPr>
                  <a:t>H</a:t>
                </a:r>
                <a:r>
                  <a:rPr kumimoji="1" lang="zh-CN" altLang="en-US" b="1" kern="0" dirty="0">
                    <a:solidFill>
                      <a:srgbClr val="000000"/>
                    </a:solidFill>
                    <a:latin typeface="Tahoma" panose="020B0604030504040204"/>
                    <a:ea typeface="宋体" panose="02010600030101010101" pitchFamily="2" charset="-122"/>
                  </a:rPr>
                  <a:t>将可变长度的数据</a:t>
                </a:r>
                <a:r>
                  <a:rPr kumimoji="1" lang="en-US" altLang="zh-CN" b="1" kern="0" dirty="0">
                    <a:solidFill>
                      <a:srgbClr val="000000"/>
                    </a:solidFill>
                    <a:latin typeface="Tahoma" panose="020B0604030504040204"/>
                    <a:ea typeface="宋体" panose="02010600030101010101" pitchFamily="2" charset="-122"/>
                  </a:rPr>
                  <a:t>M</a:t>
                </a:r>
                <a:r>
                  <a:rPr kumimoji="1" lang="zh-CN" altLang="en-US" b="1" kern="0" dirty="0">
                    <a:solidFill>
                      <a:srgbClr val="000000"/>
                    </a:solidFill>
                    <a:latin typeface="Tahoma" panose="020B0604030504040204"/>
                    <a:ea typeface="宋体" panose="02010600030101010101" pitchFamily="2" charset="-122"/>
                  </a:rPr>
                  <a:t>作为输入，产生固定长度的</a:t>
                </a:r>
                <a:r>
                  <a:rPr kumimoji="1" lang="en-US" altLang="zh-CN" b="1" kern="0" dirty="0">
                    <a:solidFill>
                      <a:srgbClr val="000000"/>
                    </a:solidFill>
                    <a:latin typeface="Tahoma" panose="020B0604030504040204"/>
                    <a:ea typeface="宋体" panose="02010600030101010101" pitchFamily="2" charset="-122"/>
                  </a:rPr>
                  <a:t>Hash</a:t>
                </a:r>
                <a:r>
                  <a:rPr kumimoji="1" lang="zh-CN" altLang="en-US" b="1" kern="0" dirty="0">
                    <a:solidFill>
                      <a:srgbClr val="000000"/>
                    </a:solidFill>
                    <a:latin typeface="Tahoma" panose="020B0604030504040204"/>
                    <a:ea typeface="宋体" panose="02010600030101010101" pitchFamily="2" charset="-122"/>
                  </a:rPr>
                  <a:t>值</a:t>
                </a:r>
                <a14:m>
                  <m:oMath xmlns:m="http://schemas.openxmlformats.org/officeDocument/2006/math">
                    <m:r>
                      <a:rPr kumimoji="1" lang="en-US" altLang="zh-CN" b="1" i="1" kern="0" smtClean="0">
                        <a:solidFill>
                          <a:srgbClr val="000000"/>
                        </a:solidFill>
                        <a:latin typeface="Cambria Math" panose="02040503050406030204"/>
                        <a:ea typeface="宋体" panose="02010600030101010101" pitchFamily="2" charset="-122"/>
                      </a:rPr>
                      <m:t>𝒉</m:t>
                    </m:r>
                    <m:r>
                      <a:rPr kumimoji="1" lang="en-US" altLang="zh-CN" b="1" i="1" kern="0" smtClean="0">
                        <a:solidFill>
                          <a:srgbClr val="000000"/>
                        </a:solidFill>
                        <a:latin typeface="Cambria Math" panose="02040503050406030204"/>
                        <a:ea typeface="宋体" panose="02010600030101010101" pitchFamily="2" charset="-122"/>
                      </a:rPr>
                      <m:t>=</m:t>
                    </m:r>
                    <m:r>
                      <a:rPr kumimoji="1" lang="en-US" altLang="zh-CN" b="1" i="1" kern="0" smtClean="0">
                        <a:solidFill>
                          <a:srgbClr val="000000"/>
                        </a:solidFill>
                        <a:latin typeface="Cambria Math" panose="02040503050406030204"/>
                        <a:ea typeface="宋体" panose="02010600030101010101" pitchFamily="2" charset="-122"/>
                      </a:rPr>
                      <m:t>𝑯</m:t>
                    </m:r>
                    <m:r>
                      <a:rPr kumimoji="1" lang="en-US" altLang="zh-CN" b="1" i="1" kern="0" smtClean="0">
                        <a:solidFill>
                          <a:srgbClr val="000000"/>
                        </a:solidFill>
                        <a:latin typeface="Cambria Math" panose="02040503050406030204"/>
                        <a:ea typeface="宋体" panose="02010600030101010101" pitchFamily="2" charset="-122"/>
                      </a:rPr>
                      <m:t>(</m:t>
                    </m:r>
                    <m:r>
                      <a:rPr kumimoji="1" lang="en-US" altLang="zh-CN" b="1" i="1" kern="0" smtClean="0">
                        <a:solidFill>
                          <a:srgbClr val="000000"/>
                        </a:solidFill>
                        <a:latin typeface="Cambria Math" panose="02040503050406030204"/>
                        <a:ea typeface="宋体" panose="02010600030101010101" pitchFamily="2" charset="-122"/>
                      </a:rPr>
                      <m:t>𝑴</m:t>
                    </m:r>
                    <m:r>
                      <a:rPr kumimoji="1" lang="en-US" altLang="zh-CN" b="1" i="1" kern="0" smtClean="0">
                        <a:solidFill>
                          <a:srgbClr val="000000"/>
                        </a:solidFill>
                        <a:latin typeface="Cambria Math" panose="02040503050406030204"/>
                        <a:ea typeface="宋体" panose="02010600030101010101" pitchFamily="2" charset="-122"/>
                      </a:rPr>
                      <m:t>)</m:t>
                    </m:r>
                  </m:oMath>
                </a14:m>
                <a:r>
                  <a:rPr kumimoji="1" lang="zh-CN" altLang="en-US" b="1" kern="0" dirty="0">
                    <a:solidFill>
                      <a:srgbClr val="000000"/>
                    </a:solidFill>
                    <a:latin typeface="Tahoma" panose="020B0604030504040204"/>
                    <a:ea typeface="宋体" panose="02010600030101010101" pitchFamily="2" charset="-122"/>
                  </a:rPr>
                  <a:t>。</a:t>
                </a:r>
                <a:endParaRPr kumimoji="1" lang="en-US" altLang="zh-CN"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b="1" kern="0" dirty="0">
                    <a:solidFill>
                      <a:srgbClr val="000000"/>
                    </a:solidFill>
                    <a:latin typeface="Tahoma" panose="020B0604030504040204"/>
                    <a:ea typeface="宋体" panose="02010600030101010101" pitchFamily="2" charset="-122"/>
                  </a:rPr>
                  <a:t>一个“好”的</a:t>
                </a:r>
                <a:r>
                  <a:rPr kumimoji="1" lang="en-US" altLang="zh-CN" b="1" kern="0" dirty="0">
                    <a:solidFill>
                      <a:srgbClr val="000000"/>
                    </a:solidFill>
                    <a:latin typeface="Tahoma" panose="020B0604030504040204"/>
                    <a:ea typeface="宋体" panose="02010600030101010101" pitchFamily="2" charset="-122"/>
                  </a:rPr>
                  <a:t>Hash</a:t>
                </a:r>
                <a:r>
                  <a:rPr kumimoji="1" lang="zh-CN" altLang="en-US" b="1" kern="0" dirty="0">
                    <a:solidFill>
                      <a:srgbClr val="000000"/>
                    </a:solidFill>
                    <a:latin typeface="Tahoma" panose="020B0604030504040204"/>
                    <a:ea typeface="宋体" panose="02010600030101010101" pitchFamily="2" charset="-122"/>
                  </a:rPr>
                  <a:t>函数具有这样的特点：对于大的输入集合使用该函数，产生的输出结果均匀地分布且看起来随机。</a:t>
                </a:r>
                <a:endParaRPr kumimoji="1" lang="en-US" altLang="zh-CN"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b="1" kern="0" dirty="0">
                    <a:solidFill>
                      <a:srgbClr val="000000"/>
                    </a:solidFill>
                    <a:latin typeface="Tahoma" panose="020B0604030504040204"/>
                    <a:ea typeface="宋体" panose="02010600030101010101" pitchFamily="2" charset="-122"/>
                  </a:rPr>
                  <a:t>Hash</a:t>
                </a:r>
                <a:r>
                  <a:rPr kumimoji="1" lang="zh-CN" altLang="en-US" b="1" kern="0" dirty="0">
                    <a:solidFill>
                      <a:srgbClr val="000000"/>
                    </a:solidFill>
                    <a:latin typeface="Tahoma" panose="020B0604030504040204"/>
                    <a:ea typeface="宋体" panose="02010600030101010101" pitchFamily="2" charset="-122"/>
                  </a:rPr>
                  <a:t>函数的首要目标是保证数据完整性，对于</a:t>
                </a:r>
                <a:r>
                  <a:rPr kumimoji="1" lang="en-US" altLang="zh-CN" b="1" kern="0" dirty="0">
                    <a:solidFill>
                      <a:srgbClr val="000000"/>
                    </a:solidFill>
                    <a:latin typeface="Tahoma" panose="020B0604030504040204"/>
                    <a:ea typeface="宋体" panose="02010600030101010101" pitchFamily="2" charset="-122"/>
                  </a:rPr>
                  <a:t>M</a:t>
                </a:r>
                <a:r>
                  <a:rPr kumimoji="1" lang="zh-CN" altLang="en-US" b="1" kern="0" dirty="0">
                    <a:solidFill>
                      <a:srgbClr val="000000"/>
                    </a:solidFill>
                    <a:latin typeface="Tahoma" panose="020B0604030504040204"/>
                    <a:ea typeface="宋体" panose="02010600030101010101" pitchFamily="2" charset="-122"/>
                  </a:rPr>
                  <a:t>任何一位或几位的改变，都将极大可能改变其</a:t>
                </a:r>
                <a:r>
                  <a:rPr kumimoji="1" lang="en-US" altLang="zh-CN" b="1" kern="0" dirty="0">
                    <a:solidFill>
                      <a:srgbClr val="000000"/>
                    </a:solidFill>
                    <a:latin typeface="Tahoma" panose="020B0604030504040204"/>
                    <a:ea typeface="宋体" panose="02010600030101010101" pitchFamily="2" charset="-122"/>
                  </a:rPr>
                  <a:t>Hash</a:t>
                </a:r>
                <a:r>
                  <a:rPr kumimoji="1" lang="zh-CN" altLang="en-US" b="1" kern="0" dirty="0">
                    <a:solidFill>
                      <a:srgbClr val="000000"/>
                    </a:solidFill>
                    <a:latin typeface="Tahoma" panose="020B0604030504040204"/>
                    <a:ea typeface="宋体" panose="02010600030101010101" pitchFamily="2" charset="-122"/>
                  </a:rPr>
                  <a:t>码。</a:t>
                </a:r>
                <a:endParaRPr kumimoji="1" lang="en-US" altLang="zh-CN" b="1" kern="0" dirty="0">
                  <a:solidFill>
                    <a:srgbClr val="000000"/>
                  </a:solidFill>
                  <a:latin typeface="Tahoma" panose="020B0604030504040204"/>
                  <a:ea typeface="宋体" panose="02010600030101010101" pitchFamily="2" charset="-122"/>
                </a:endParaRPr>
              </a:p>
            </p:txBody>
          </p:sp>
        </mc:Choice>
        <mc:Fallback>
          <p:sp>
            <p:nvSpPr>
              <p:cNvPr id="13314" name="Rectangle 3"/>
              <p:cNvSpPr>
                <a:spLocks noRot="1" noChangeAspect="1" noMove="1" noResize="1" noEditPoints="1" noAdjustHandles="1" noChangeArrowheads="1" noChangeShapeType="1" noTextEdit="1"/>
              </p:cNvSpPr>
              <p:nvPr>
                <p:ph idx="1"/>
              </p:nvPr>
            </p:nvSpPr>
            <p:spPr>
              <a:xfrm>
                <a:off x="500063" y="1268760"/>
                <a:ext cx="8229600" cy="5026297"/>
              </a:xfrm>
              <a:blipFill rotWithShape="1">
                <a:blip r:embed="rId1"/>
                <a:stretch>
                  <a:fillRect l="-4" t="-1" r="4" b="6"/>
                </a:stretch>
              </a:blipFill>
            </p:spPr>
            <p:txBody>
              <a:bodyPr/>
              <a:lstStyle/>
              <a:p>
                <a:r>
                  <a:rPr lang="zh-CN" altLang="en-US">
                    <a:noFill/>
                  </a:rPr>
                  <a:t> </a:t>
                </a:r>
              </a:p>
            </p:txBody>
          </p:sp>
        </mc:Fallback>
      </mc:AlternateContent>
      <p:sp>
        <p:nvSpPr>
          <p:cNvPr id="20482" name="Rectangle 2"/>
          <p:cNvSpPr>
            <a:spLocks noGrp="1" noChangeArrowheads="1"/>
          </p:cNvSpPr>
          <p:nvPr>
            <p:ph type="title"/>
          </p:nvPr>
        </p:nvSpPr>
        <p:spPr>
          <a:xfrm>
            <a:off x="457200" y="346646"/>
            <a:ext cx="8229600" cy="634082"/>
          </a:xfrm>
        </p:spPr>
        <p:txBody>
          <a:bodyPr>
            <a:noAutofit/>
          </a:bodyPr>
          <a:lstStyle/>
          <a:p>
            <a:pPr algn="ctr" eaLnBrk="1" fontAlgn="auto" hangingPunct="1">
              <a:spcAft>
                <a:spcPts val="0"/>
              </a:spcAft>
              <a:defRPr/>
            </a:pPr>
            <a:r>
              <a:rPr lang="zh-CN" altLang="en-US" sz="3600" dirty="0"/>
              <a:t>第十一章</a:t>
            </a:r>
            <a:r>
              <a:rPr lang="en-US" sz="3600" dirty="0"/>
              <a:t> – </a:t>
            </a:r>
            <a:r>
              <a:rPr lang="zh-CN" altLang="en-US" sz="3600" dirty="0"/>
              <a:t>密码学</a:t>
            </a:r>
            <a:r>
              <a:rPr lang="en-US" altLang="zh-CN" sz="3600" dirty="0"/>
              <a:t>Hash</a:t>
            </a:r>
            <a:r>
              <a:rPr lang="zh-CN" altLang="en-US" sz="3600" dirty="0"/>
              <a:t>函数</a:t>
            </a:r>
            <a:endParaRPr lang="zh-CN" altLang="en-US"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908720"/>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tabLst>
                    <a:tab pos="1527175" algn="l"/>
                  </a:tabLst>
                </a:pPr>
                <a:r>
                  <a:rPr lang="zh-CN" altLang="en-US" sz="2000" b="1" kern="0" dirty="0">
                    <a:solidFill>
                      <a:srgbClr val="000000"/>
                    </a:solidFill>
                    <a:latin typeface="Tahoma" panose="020B0604030504040204"/>
                    <a:ea typeface="宋体" panose="02010600030101010101" pitchFamily="2" charset="-122"/>
                  </a:rPr>
                  <a:t>上述运算过程，它对每一位产生一个简单的奇偶校验，我们称之为经度冗余校验，这种方法用于随机数的数据完整性检查比较有效。</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tabLst>
                    <a:tab pos="1527175" algn="l"/>
                  </a:tabLst>
                </a:pPr>
                <a:r>
                  <a:rPr lang="zh-CN" altLang="en-US" sz="2000" b="1" kern="0" dirty="0">
                    <a:solidFill>
                      <a:srgbClr val="000000"/>
                    </a:solidFill>
                    <a:latin typeface="Tahoma" panose="020B0604030504040204"/>
                    <a:ea typeface="宋体" panose="02010600030101010101" pitchFamily="2" charset="-122"/>
                  </a:rPr>
                  <a:t>如果每个</a:t>
                </a:r>
                <a:r>
                  <a:rPr lang="en-US" altLang="zh-CN" sz="2000" b="1" kern="0" dirty="0">
                    <a:solidFill>
                      <a:srgbClr val="000000"/>
                    </a:solidFill>
                    <a:latin typeface="Tahoma" panose="020B0604030504040204"/>
                    <a:ea typeface="宋体" panose="02010600030101010101" pitchFamily="2" charset="-122"/>
                  </a:rPr>
                  <a:t>n</a:t>
                </a:r>
                <a:r>
                  <a:rPr lang="zh-CN" altLang="en-US" sz="2000" b="1" kern="0" dirty="0">
                    <a:solidFill>
                      <a:srgbClr val="000000"/>
                    </a:solidFill>
                    <a:latin typeface="Tahoma" panose="020B0604030504040204"/>
                    <a:ea typeface="宋体" panose="02010600030101010101" pitchFamily="2" charset="-122"/>
                  </a:rPr>
                  <a:t>位</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值出现的概率都相同，那么数据出错而不引起</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值改变的概率为</a:t>
                </a:r>
                <a14:m>
                  <m:oMath xmlns:m="http://schemas.openxmlformats.org/officeDocument/2006/math">
                    <m:sSup>
                      <m:sSupPr>
                        <m:ctrlPr>
                          <a:rPr lang="en-US" altLang="zh-CN" sz="2000" b="1" i="1" kern="0" smtClean="0">
                            <a:solidFill>
                              <a:srgbClr val="000000"/>
                            </a:solidFill>
                            <a:latin typeface="Cambria Math" panose="02040503050406030204" pitchFamily="18" charset="0"/>
                            <a:ea typeface="宋体" panose="02010600030101010101" pitchFamily="2" charset="-122"/>
                          </a:rPr>
                        </m:ctrlPr>
                      </m:sSupPr>
                      <m:e>
                        <m:r>
                          <a:rPr lang="en-US" altLang="zh-CN" sz="2000" b="1" i="1" kern="0" smtClean="0">
                            <a:solidFill>
                              <a:srgbClr val="000000"/>
                            </a:solidFill>
                            <a:latin typeface="Cambria Math" panose="02040503050406030204"/>
                            <a:ea typeface="宋体" panose="02010600030101010101" pitchFamily="2" charset="-122"/>
                          </a:rPr>
                          <m:t>𝟐</m:t>
                        </m:r>
                      </m:e>
                      <m:sup>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𝒏</m:t>
                        </m:r>
                      </m:sup>
                    </m:sSup>
                  </m:oMath>
                </a14:m>
                <a:r>
                  <a:rPr lang="zh-CN" altLang="en-US" sz="2000" b="1" kern="0" dirty="0">
                    <a:solidFill>
                      <a:srgbClr val="000000"/>
                    </a:solidFill>
                    <a:latin typeface="Tahoma" panose="020B0604030504040204"/>
                    <a:ea typeface="宋体" panose="02010600030101010101" pitchFamily="2" charset="-122"/>
                  </a:rPr>
                  <a:t>；若数据格式不是随机的，则会降低函数的有效性。</a:t>
                </a:r>
                <a:endParaRPr lang="en-US" altLang="zh-CN" sz="2000" b="1" kern="0" dirty="0">
                  <a:solidFill>
                    <a:srgbClr val="000000"/>
                  </a:solidFill>
                  <a:latin typeface="Tahoma" panose="020B0604030504040204"/>
                  <a:ea typeface="宋体" panose="02010600030101010101" pitchFamily="2" charset="-122"/>
                </a:endParaRPr>
              </a:p>
              <a:p>
                <a:pPr marL="911225" lvl="2" indent="-285750" eaLnBrk="1" hangingPunct="1">
                  <a:lnSpc>
                    <a:spcPct val="130000"/>
                  </a:lnSpc>
                  <a:spcBef>
                    <a:spcPct val="200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例如，通常大多数文本文件中每个</a:t>
                </a:r>
                <a:r>
                  <a:rPr lang="en-US" altLang="zh-CN" sz="1800" b="1" kern="0" dirty="0">
                    <a:solidFill>
                      <a:srgbClr val="000000"/>
                    </a:solidFill>
                    <a:latin typeface="Tahoma" panose="020B0604030504040204"/>
                    <a:ea typeface="宋体" panose="02010600030101010101" pitchFamily="2" charset="-122"/>
                  </a:rPr>
                  <a:t>8</a:t>
                </a:r>
                <a:r>
                  <a:rPr lang="zh-CN" altLang="en-US" sz="1800" b="1" kern="0" dirty="0">
                    <a:solidFill>
                      <a:srgbClr val="000000"/>
                    </a:solidFill>
                    <a:latin typeface="Tahoma" panose="020B0604030504040204"/>
                    <a:ea typeface="宋体" panose="02010600030101010101" pitchFamily="2" charset="-122"/>
                  </a:rPr>
                  <a:t>位字节的高位总为</a:t>
                </a:r>
                <a:r>
                  <a:rPr lang="en-US" altLang="zh-CN" sz="1800" b="1" kern="0" dirty="0">
                    <a:solidFill>
                      <a:srgbClr val="000000"/>
                    </a:solidFill>
                    <a:latin typeface="Tahoma" panose="020B0604030504040204"/>
                    <a:ea typeface="宋体" panose="02010600030101010101" pitchFamily="2" charset="-122"/>
                  </a:rPr>
                  <a:t>0</a:t>
                </a:r>
                <a:r>
                  <a:rPr lang="zh-CN" altLang="en-US" sz="1800" b="1" kern="0" dirty="0">
                    <a:solidFill>
                      <a:srgbClr val="000000"/>
                    </a:solidFill>
                    <a:latin typeface="Tahoma" panose="020B0604030504040204"/>
                    <a:ea typeface="宋体" panose="02010600030101010101" pitchFamily="2" charset="-122"/>
                  </a:rPr>
                  <a:t>，若使用</a:t>
                </a:r>
                <a:r>
                  <a:rPr lang="en-US" altLang="zh-CN" sz="1800" b="1" kern="0" dirty="0">
                    <a:solidFill>
                      <a:srgbClr val="000000"/>
                    </a:solidFill>
                    <a:latin typeface="Tahoma" panose="020B0604030504040204"/>
                    <a:ea typeface="宋体" panose="02010600030101010101" pitchFamily="2" charset="-122"/>
                  </a:rPr>
                  <a:t>128</a:t>
                </a:r>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值，则对于这类数据，</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函数的有效性是</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𝟏𝟏𝟐</m:t>
                        </m:r>
                      </m:sup>
                    </m:sSup>
                  </m:oMath>
                </a14:m>
                <a:r>
                  <a:rPr lang="zh-CN" altLang="en-US" sz="1800" b="1" kern="0" dirty="0">
                    <a:solidFill>
                      <a:srgbClr val="000000"/>
                    </a:solidFill>
                    <a:latin typeface="Tahoma" panose="020B0604030504040204"/>
                    <a:ea typeface="宋体" panose="02010600030101010101" pitchFamily="2" charset="-122"/>
                  </a:rPr>
                  <a:t>而不是</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𝟏𝟐𝟖</m:t>
                        </m:r>
                      </m:sup>
                    </m:sSup>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908720"/>
                <a:ext cx="8229600" cy="4680520"/>
              </a:xfrm>
              <a:prstGeom prst="rect">
                <a:avLst/>
              </a:prstGeom>
              <a:blipFill rotWithShape="1">
                <a:blip r:embed="rId1"/>
                <a:stretch>
                  <a:fillRect l="-2" t="-1" r="2" b="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868144" y="0"/>
            <a:ext cx="3269928"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11.2 </a:t>
            </a:r>
            <a:r>
              <a:rPr lang="zh-CN" altLang="en-US" sz="2000" dirty="0">
                <a:solidFill>
                  <a:srgbClr val="4F56AD"/>
                </a:solidFill>
                <a:latin typeface="黑体" panose="02010609060101010101" pitchFamily="49" charset="-122"/>
              </a:rPr>
              <a:t>两个简单的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64704"/>
            <a:ext cx="822960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90043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400" kern="0" dirty="0">
                <a:solidFill>
                  <a:srgbClr val="40458C"/>
                </a:solidFill>
                <a:latin typeface="+mn-ea"/>
              </a:rPr>
              <a:t>一种简单的改进方法是：</a:t>
            </a:r>
            <a:endParaRPr lang="en-US" altLang="zh-CN" sz="24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每处理完一个分组后，将</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值平移一位或循环移位一次，这个过程可归纳为：</a:t>
            </a:r>
            <a:endParaRPr lang="en-US" altLang="zh-CN" sz="2000" b="1" kern="0" dirty="0">
              <a:solidFill>
                <a:srgbClr val="000000"/>
              </a:solidFill>
              <a:latin typeface="Tahoma" panose="020B0604030504040204"/>
              <a:ea typeface="宋体" panose="02010600030101010101" pitchFamily="2" charset="-122"/>
            </a:endParaRPr>
          </a:p>
          <a:p>
            <a:pPr marL="1437005" lvl="2" indent="0" defTabSz="898525"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(1)n</a:t>
            </a:r>
            <a:r>
              <a:rPr lang="zh-CN" altLang="en-US" sz="1800" b="1" kern="0" dirty="0">
                <a:solidFill>
                  <a:srgbClr val="000000"/>
                </a:solidFill>
                <a:latin typeface="Tahoma" panose="020B0604030504040204"/>
                <a:ea typeface="宋体" panose="02010600030101010101" pitchFamily="2" charset="-122"/>
              </a:rPr>
              <a:t>位</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值的初始值为</a:t>
            </a:r>
            <a:r>
              <a:rPr lang="en-US" altLang="zh-CN" sz="1800" b="1" kern="0" dirty="0">
                <a:solidFill>
                  <a:srgbClr val="000000"/>
                </a:solidFill>
                <a:latin typeface="Tahoma" panose="020B0604030504040204"/>
                <a:ea typeface="宋体" panose="02010600030101010101" pitchFamily="2" charset="-122"/>
              </a:rPr>
              <a:t>0</a:t>
            </a:r>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437005" lvl="2" indent="0" defTabSz="898525"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(2)</a:t>
            </a:r>
            <a:r>
              <a:rPr lang="zh-CN" altLang="en-US" sz="1800" b="1" kern="0" dirty="0">
                <a:solidFill>
                  <a:srgbClr val="000000"/>
                </a:solidFill>
                <a:latin typeface="Tahoma" panose="020B0604030504040204"/>
                <a:ea typeface="宋体" panose="02010600030101010101" pitchFamily="2" charset="-122"/>
              </a:rPr>
              <a:t>如下处理每个</a:t>
            </a:r>
            <a:r>
              <a:rPr lang="en-US" altLang="zh-CN" sz="1800" b="1" kern="0" dirty="0">
                <a:solidFill>
                  <a:srgbClr val="000000"/>
                </a:solidFill>
                <a:latin typeface="Tahoma" panose="020B0604030504040204"/>
                <a:ea typeface="宋体" panose="02010600030101010101" pitchFamily="2" charset="-122"/>
              </a:rPr>
              <a:t>n</a:t>
            </a:r>
            <a:r>
              <a:rPr lang="zh-CN" altLang="en-US" sz="1800" b="1" kern="0" dirty="0">
                <a:solidFill>
                  <a:srgbClr val="000000"/>
                </a:solidFill>
                <a:latin typeface="Tahoma" panose="020B0604030504040204"/>
                <a:ea typeface="宋体" panose="02010600030101010101" pitchFamily="2" charset="-122"/>
              </a:rPr>
              <a:t>位的分组：</a:t>
            </a:r>
            <a:endParaRPr lang="en-US" altLang="zh-CN" sz="1800" b="1" kern="0" dirty="0">
              <a:solidFill>
                <a:srgbClr val="000000"/>
              </a:solidFill>
              <a:latin typeface="Tahoma" panose="020B0604030504040204"/>
              <a:ea typeface="宋体" panose="02010600030101010101" pitchFamily="2" charset="-122"/>
            </a:endParaRPr>
          </a:p>
          <a:p>
            <a:pPr marL="1437005" lvl="2" indent="0" defTabSz="898525"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    (a)</a:t>
            </a:r>
            <a:r>
              <a:rPr lang="zh-CN" altLang="en-US" sz="1800" b="1" kern="0" dirty="0">
                <a:solidFill>
                  <a:srgbClr val="000000"/>
                </a:solidFill>
                <a:latin typeface="Tahoma" panose="020B0604030504040204"/>
                <a:ea typeface="宋体" panose="02010600030101010101" pitchFamily="2" charset="-122"/>
              </a:rPr>
              <a:t>将当前的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值循环左移一位。</a:t>
            </a:r>
            <a:endParaRPr lang="en-US" altLang="zh-CN" sz="1800" b="1" kern="0" dirty="0">
              <a:solidFill>
                <a:srgbClr val="000000"/>
              </a:solidFill>
              <a:latin typeface="Tahoma" panose="020B0604030504040204"/>
              <a:ea typeface="宋体" panose="02010600030101010101" pitchFamily="2" charset="-122"/>
            </a:endParaRPr>
          </a:p>
          <a:p>
            <a:pPr marL="1437005" lvl="2" indent="0" defTabSz="898525"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    (b)</a:t>
            </a:r>
            <a:r>
              <a:rPr lang="zh-CN" altLang="en-US" sz="1800" b="1" kern="0" dirty="0">
                <a:solidFill>
                  <a:srgbClr val="000000"/>
                </a:solidFill>
                <a:latin typeface="Tahoma" panose="020B0604030504040204"/>
                <a:ea typeface="宋体" panose="02010600030101010101" pitchFamily="2" charset="-122"/>
              </a:rPr>
              <a:t>将该分组与</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值异或。</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868144" y="0"/>
            <a:ext cx="3269928"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11.2 </a:t>
            </a:r>
            <a:r>
              <a:rPr lang="zh-CN" altLang="en-US" sz="2000" dirty="0">
                <a:solidFill>
                  <a:srgbClr val="4F56AD"/>
                </a:solidFill>
                <a:latin typeface="黑体" panose="02010609060101010101" pitchFamily="49" charset="-122"/>
              </a:rPr>
              <a:t>两个简单的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868144" y="0"/>
            <a:ext cx="3269928"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11.2 </a:t>
            </a:r>
            <a:r>
              <a:rPr lang="zh-CN" altLang="en-US" sz="2000" dirty="0">
                <a:solidFill>
                  <a:srgbClr val="4F56AD"/>
                </a:solidFill>
                <a:latin typeface="黑体" panose="02010609060101010101" pitchFamily="49" charset="-122"/>
              </a:rPr>
              <a:t>两个简单的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03848" y="634083"/>
            <a:ext cx="4824536" cy="5583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bwMode="auto">
          <a:xfrm>
            <a:off x="467544" y="634082"/>
            <a:ext cx="5400600" cy="49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这样可使输入更加完全地“随机”，从而消除输入数据的规则性。右图给出了两种产生</a:t>
            </a:r>
            <a:r>
              <a:rPr lang="en-US" altLang="zh-CN" sz="1800" b="1" kern="0" dirty="0">
                <a:solidFill>
                  <a:srgbClr val="000000"/>
                </a:solidFill>
                <a:latin typeface="Tahoma" panose="020B0604030504040204"/>
                <a:ea typeface="宋体" panose="02010600030101010101" pitchFamily="2" charset="-122"/>
              </a:rPr>
              <a:t>16</a:t>
            </a:r>
            <a:r>
              <a:rPr lang="zh-CN" altLang="en-US" sz="1800" b="1" kern="0" dirty="0">
                <a:solidFill>
                  <a:srgbClr val="000000"/>
                </a:solidFill>
                <a:latin typeface="Tahoma" panose="020B0604030504040204"/>
                <a:ea typeface="宋体" panose="02010600030101010101" pitchFamily="2" charset="-122"/>
              </a:rPr>
              <a:t>位</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a:t>
            </a:r>
            <a:endParaRPr lang="en-US" altLang="zh-CN" sz="1800" b="1" kern="0" dirty="0">
              <a:solidFill>
                <a:srgbClr val="000000"/>
              </a:solidFill>
              <a:latin typeface="Tahoma" panose="020B0604030504040204"/>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虽然第二种方法可以很好的保证数据完整性，但是如果将加密后的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码附加在明文之后，那么该方法不能保证数据安全性。</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先选定某消息，然后在其后附加一个</a:t>
            </a:r>
            <a:r>
              <a:rPr lang="en-US" altLang="zh-CN" sz="1800" b="1" kern="0" dirty="0">
                <a:solidFill>
                  <a:srgbClr val="000000"/>
                </a:solidFill>
                <a:latin typeface="Tahoma" panose="020B0604030504040204"/>
                <a:ea typeface="宋体" panose="02010600030101010101" pitchFamily="2" charset="-122"/>
              </a:rPr>
              <a:t>n</a:t>
            </a:r>
            <a:r>
              <a:rPr lang="zh-CN" altLang="en-US" sz="1800" b="1" kern="0" dirty="0">
                <a:solidFill>
                  <a:srgbClr val="000000"/>
                </a:solidFill>
                <a:latin typeface="Tahoma" panose="020B0604030504040204"/>
                <a:ea typeface="宋体" panose="02010600030101010101" pitchFamily="2" charset="-122"/>
              </a:rPr>
              <a:t>位分组，使它们与给定的消息具有相同的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868144" y="0"/>
            <a:ext cx="3269928"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11.2 </a:t>
            </a:r>
            <a:r>
              <a:rPr lang="zh-CN" altLang="en-US" sz="2000" dirty="0">
                <a:solidFill>
                  <a:srgbClr val="4F56AD"/>
                </a:solidFill>
                <a:latin typeface="黑体" panose="02010609060101010101" pitchFamily="49" charset="-122"/>
              </a:rPr>
              <a:t>两个简单的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如果对消息和</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码均加密，简单函数会安全吗？</a:t>
                </a:r>
                <a:endParaRPr lang="en-US" altLang="zh-CN" sz="2000" b="1" kern="0" dirty="0">
                  <a:solidFill>
                    <a:srgbClr val="000000"/>
                  </a:solidFill>
                  <a:latin typeface="Tahoma" panose="020B0604030504040204"/>
                  <a:ea typeface="宋体" panose="02010600030101010101" pitchFamily="2" charset="-122"/>
                </a:endParaRPr>
              </a:p>
              <a:p>
                <a:pPr marL="982980" lvl="2" indent="-285750" eaLnBrk="1" hangingPunct="1">
                  <a:lnSpc>
                    <a:spcPct val="130000"/>
                  </a:lnSpc>
                  <a:spcBef>
                    <a:spcPct val="200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美国国家标准局最初提出了一种方法，这种方法对</a:t>
                </a:r>
                <a:r>
                  <a:rPr lang="en-US" altLang="zh-CN" sz="1800" b="1" kern="0" dirty="0">
                    <a:solidFill>
                      <a:srgbClr val="000000"/>
                    </a:solidFill>
                    <a:latin typeface="Tahoma" panose="020B0604030504040204"/>
                    <a:ea typeface="宋体" panose="02010600030101010101" pitchFamily="2" charset="-122"/>
                  </a:rPr>
                  <a:t>64</a:t>
                </a:r>
                <a:r>
                  <a:rPr lang="zh-CN" altLang="en-US" sz="1800" b="1" kern="0" dirty="0">
                    <a:solidFill>
                      <a:srgbClr val="000000"/>
                    </a:solidFill>
                    <a:latin typeface="Tahoma" panose="020B0604030504040204"/>
                    <a:ea typeface="宋体" panose="02010600030101010101" pitchFamily="2" charset="-122"/>
                  </a:rPr>
                  <a:t>位的分组执行简单异或操作，使用密文分组链接</a:t>
                </a:r>
                <a:r>
                  <a:rPr lang="en-US" altLang="zh-CN" sz="1800" b="1" kern="0" dirty="0">
                    <a:solidFill>
                      <a:srgbClr val="000000"/>
                    </a:solidFill>
                    <a:latin typeface="Tahoma" panose="020B0604030504040204"/>
                    <a:ea typeface="宋体" panose="02010600030101010101" pitchFamily="2" charset="-122"/>
                  </a:rPr>
                  <a:t>(CBC)</a:t>
                </a:r>
                <a:r>
                  <a:rPr lang="zh-CN" altLang="en-US" sz="1800" b="1" kern="0" dirty="0">
                    <a:solidFill>
                      <a:srgbClr val="000000"/>
                    </a:solidFill>
                    <a:latin typeface="Tahoma" panose="020B0604030504040204"/>
                    <a:ea typeface="宋体" panose="02010600030101010101" pitchFamily="2" charset="-122"/>
                  </a:rPr>
                  <a:t>方式对整个消息加密。给定消息</a:t>
                </a:r>
                <a14:m>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𝑿</m:t>
                        </m:r>
                      </m:e>
                      <m:sub>
                        <m:r>
                          <a:rPr lang="en-US" altLang="zh-CN" sz="1800" b="1" i="1" kern="0" smtClean="0">
                            <a:solidFill>
                              <a:srgbClr val="000000"/>
                            </a:solidFill>
                            <a:latin typeface="Cambria Math" panose="02040503050406030204"/>
                            <a:ea typeface="宋体" panose="02010600030101010101" pitchFamily="2" charset="-122"/>
                          </a:rPr>
                          <m:t>𝟏</m:t>
                        </m:r>
                      </m:sub>
                    </m:sSub>
                  </m:oMath>
                </a14:m>
                <a:r>
                  <a:rPr lang="zh-CN" altLang="en-US" sz="1800" b="1" kern="0" dirty="0">
                    <a:solidFill>
                      <a:srgbClr val="000000"/>
                    </a:solidFill>
                    <a:latin typeface="Tahoma" panose="020B0604030504040204"/>
                    <a:ea typeface="宋体" panose="02010600030101010101" pitchFamily="2" charset="-122"/>
                  </a:rPr>
                  <a:t>，</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smtClean="0">
                            <a:solidFill>
                              <a:srgbClr val="000000"/>
                            </a:solidFill>
                            <a:latin typeface="Cambria Math" panose="02040503050406030204"/>
                            <a:ea typeface="宋体" panose="02010600030101010101" pitchFamily="2" charset="-122"/>
                          </a:rPr>
                          <m:t>𝟐</m:t>
                        </m:r>
                      </m:sub>
                    </m:sSub>
                  </m:oMath>
                </a14:m>
                <a:r>
                  <a:rPr lang="zh-CN" altLang="en-US"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smtClean="0">
                            <a:solidFill>
                              <a:srgbClr val="000000"/>
                            </a:solidFill>
                            <a:latin typeface="Cambria Math" panose="02040503050406030204"/>
                            <a:ea typeface="宋体" panose="02010600030101010101" pitchFamily="2" charset="-122"/>
                          </a:rPr>
                          <m:t>𝑵</m:t>
                        </m:r>
                      </m:sub>
                    </m:sSub>
                  </m:oMath>
                </a14:m>
                <a:r>
                  <a:rPr lang="zh-CN" altLang="en-US" sz="1800" b="1" kern="0" dirty="0">
                    <a:solidFill>
                      <a:srgbClr val="000000"/>
                    </a:solidFill>
                    <a:latin typeface="Tahoma" panose="020B0604030504040204"/>
                    <a:ea typeface="宋体" panose="02010600030101010101" pitchFamily="2" charset="-122"/>
                  </a:rPr>
                  <a:t>，其中</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smtClean="0">
                            <a:solidFill>
                              <a:srgbClr val="000000"/>
                            </a:solidFill>
                            <a:latin typeface="Cambria Math" panose="02040503050406030204"/>
                            <a:ea typeface="宋体" panose="02010600030101010101" pitchFamily="2" charset="-122"/>
                          </a:rPr>
                          <m:t>𝒊</m:t>
                        </m:r>
                      </m:sub>
                    </m:sSub>
                  </m:oMath>
                </a14:m>
                <a:r>
                  <a:rPr lang="zh-CN" altLang="en-US" sz="1800" b="1" kern="0" dirty="0">
                    <a:solidFill>
                      <a:srgbClr val="000000"/>
                    </a:solidFill>
                    <a:latin typeface="Tahoma" panose="020B0604030504040204"/>
                    <a:ea typeface="宋体" panose="02010600030101010101" pitchFamily="2" charset="-122"/>
                  </a:rPr>
                  <a:t>是</a:t>
                </a:r>
                <a:r>
                  <a:rPr lang="en-US" altLang="zh-CN" sz="1800" b="1" kern="0" dirty="0">
                    <a:solidFill>
                      <a:srgbClr val="000000"/>
                    </a:solidFill>
                    <a:latin typeface="Tahoma" panose="020B0604030504040204"/>
                    <a:ea typeface="宋体" panose="02010600030101010101" pitchFamily="2" charset="-122"/>
                  </a:rPr>
                  <a:t>64</a:t>
                </a:r>
                <a:r>
                  <a:rPr lang="zh-CN" altLang="en-US" sz="1800" b="1" kern="0" dirty="0">
                    <a:solidFill>
                      <a:srgbClr val="000000"/>
                    </a:solidFill>
                    <a:latin typeface="Tahoma" panose="020B0604030504040204"/>
                    <a:ea typeface="宋体" panose="02010600030101010101" pitchFamily="2" charset="-122"/>
                  </a:rPr>
                  <a:t>位的分组，其</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a:t>
                </a:r>
                <a:r>
                  <a:rPr lang="en-US" altLang="zh-CN" sz="1800" b="1" kern="0" dirty="0">
                    <a:solidFill>
                      <a:srgbClr val="000000"/>
                    </a:solidFill>
                    <a:latin typeface="Tahoma" panose="020B0604030504040204"/>
                    <a:ea typeface="宋体" panose="02010600030101010101" pitchFamily="2" charset="-122"/>
                  </a:rPr>
                  <a:t>h=H(M)</a:t>
                </a:r>
                <a:r>
                  <a:rPr lang="zh-CN" altLang="en-US" sz="1800" b="1" kern="0" dirty="0">
                    <a:solidFill>
                      <a:srgbClr val="000000"/>
                    </a:solidFill>
                    <a:latin typeface="Tahoma" panose="020B0604030504040204"/>
                    <a:ea typeface="宋体" panose="02010600030101010101" pitchFamily="2" charset="-122"/>
                  </a:rPr>
                  <a:t>为所有分组的异或，并且将该</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码作为最后一个分组</a:t>
                </a:r>
                <a:endParaRPr lang="en-US" altLang="zh-CN" sz="1800" b="1" kern="0" dirty="0">
                  <a:solidFill>
                    <a:srgbClr val="000000"/>
                  </a:solidFill>
                  <a:latin typeface="Tahoma" panose="020B0604030504040204"/>
                  <a:ea typeface="宋体" panose="02010600030101010101" pitchFamily="2" charset="-122"/>
                </a:endParaRPr>
              </a:p>
              <a:p>
                <a:pPr marL="697230"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𝒉</m:t>
                      </m:r>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a:solidFill>
                                <a:srgbClr val="000000"/>
                              </a:solidFill>
                              <a:latin typeface="Cambria Math" panose="02040503050406030204"/>
                              <a:ea typeface="宋体" panose="02010600030101010101" pitchFamily="2" charset="-122"/>
                            </a:rPr>
                            <m:t>𝑵</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a:solidFill>
                                <a:srgbClr val="000000"/>
                              </a:solidFill>
                              <a:latin typeface="Cambria Math" panose="02040503050406030204"/>
                              <a:ea typeface="宋体" panose="02010600030101010101" pitchFamily="2" charset="-122"/>
                            </a:rPr>
                            <m:t>𝟐</m:t>
                          </m:r>
                        </m:sub>
                      </m:sSub>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𝑿</m:t>
                          </m:r>
                        </m:e>
                        <m:sub>
                          <m:r>
                            <a:rPr lang="en-US" altLang="zh-CN" sz="1800" b="1" i="1" kern="0">
                              <a:solidFill>
                                <a:srgbClr val="000000"/>
                              </a:solidFill>
                              <a:latin typeface="Cambria Math" panose="02040503050406030204"/>
                              <a:ea typeface="宋体" panose="02010600030101010101" pitchFamily="2" charset="-122"/>
                            </a:rPr>
                            <m:t>𝑵</m:t>
                          </m:r>
                        </m:sub>
                      </m:sSub>
                    </m:oMath>
                  </m:oMathPara>
                </a14:m>
                <a:endParaRPr lang="en-US" altLang="zh-CN" sz="1800" b="1" kern="0" dirty="0">
                  <a:solidFill>
                    <a:srgbClr val="000000"/>
                  </a:solidFill>
                  <a:latin typeface="Tahoma" panose="020B0604030504040204"/>
                  <a:ea typeface="宋体" panose="02010600030101010101" pitchFamily="2" charset="-122"/>
                </a:endParaRPr>
              </a:p>
              <a:p>
                <a:pPr marL="982980" lvl="2" indent="-285750" eaLnBrk="1" hangingPunct="1">
                  <a:lnSpc>
                    <a:spcPct val="130000"/>
                  </a:lnSpc>
                  <a:spcBef>
                    <a:spcPct val="200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被攻破！</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112568"/>
              </a:xfrm>
              <a:prstGeom prst="rect">
                <a:avLst/>
              </a:prstGeom>
              <a:blipFill rotWithShape="1">
                <a:blip r:embed="rId1"/>
                <a:stretch>
                  <a:fillRect l="-2" t="-11" r="2"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868144" y="0"/>
            <a:ext cx="3269928"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11.2 </a:t>
            </a:r>
            <a:r>
              <a:rPr lang="zh-CN" altLang="en-US" sz="2000" dirty="0">
                <a:solidFill>
                  <a:srgbClr val="4F56AD"/>
                </a:solidFill>
                <a:latin typeface="黑体" panose="02010609060101010101" pitchFamily="49" charset="-122"/>
              </a:rPr>
              <a:t>两个简单的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116632"/>
                <a:ext cx="82296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898525" lvl="2" indent="-27305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攻击方法：</a:t>
                </a:r>
                <a:endParaRPr lang="en-US" altLang="zh-CN" sz="1800" b="1" kern="0" dirty="0">
                  <a:solidFill>
                    <a:srgbClr val="000000"/>
                  </a:solidFill>
                  <a:latin typeface="Tahoma" panose="020B0604030504040204"/>
                  <a:ea typeface="宋体" panose="02010600030101010101" pitchFamily="2" charset="-122"/>
                </a:endParaRPr>
              </a:p>
              <a:p>
                <a:pPr marL="1524000" lvl="2" indent="0" eaLnBrk="1" hangingPunct="1">
                  <a:lnSpc>
                    <a:spcPct val="130000"/>
                  </a:lnSpc>
                  <a:spcBef>
                    <a:spcPct val="20000"/>
                  </a:spcBef>
                  <a:buClr>
                    <a:srgbClr val="4768F5"/>
                  </a:buClr>
                  <a:buSzPct val="60000"/>
                  <a:buNone/>
                </a:pPr>
                <a:r>
                  <a:rPr lang="zh-CN" altLang="en-US" sz="1800" b="1" kern="0" dirty="0">
                    <a:solidFill>
                      <a:srgbClr val="000000"/>
                    </a:solidFill>
                    <a:latin typeface="Tahoma" panose="020B0604030504040204"/>
                    <a:ea typeface="宋体" panose="02010600030101010101" pitchFamily="2" charset="-122"/>
                  </a:rPr>
                  <a:t>根据</a:t>
                </a:r>
                <a:r>
                  <a:rPr lang="en-US" altLang="zh-CN" sz="1800" b="1" kern="0" dirty="0">
                    <a:solidFill>
                      <a:srgbClr val="000000"/>
                    </a:solidFill>
                    <a:latin typeface="Tahoma" panose="020B0604030504040204"/>
                    <a:ea typeface="宋体" panose="02010600030101010101" pitchFamily="2" charset="-122"/>
                  </a:rPr>
                  <a:t>CBC</a:t>
                </a:r>
                <a:r>
                  <a:rPr lang="zh-CN" altLang="en-US" sz="1800" b="1" kern="0" dirty="0">
                    <a:solidFill>
                      <a:srgbClr val="000000"/>
                    </a:solidFill>
                    <a:latin typeface="Tahoma" panose="020B0604030504040204"/>
                    <a:ea typeface="宋体" panose="02010600030101010101" pitchFamily="2" charset="-122"/>
                  </a:rPr>
                  <a:t>的定义，我们有：</a:t>
                </a:r>
                <a:endParaRPr lang="en-US" altLang="zh-CN" sz="1800" b="1" kern="0" dirty="0">
                  <a:solidFill>
                    <a:srgbClr val="000000"/>
                  </a:solidFill>
                  <a:latin typeface="Tahoma" panose="020B0604030504040204"/>
                  <a:ea typeface="宋体" panose="02010600030101010101" pitchFamily="2" charset="-122"/>
                </a:endParaRPr>
              </a:p>
              <a:p>
                <a:pPr marL="1524000"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𝑷</m:t>
                          </m:r>
                        </m:e>
                        <m:sub>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𝑰𝑽</m:t>
                      </m:r>
                      <m:r>
                        <a:rPr lang="en-US" altLang="zh-CN" sz="1800" b="1" i="1" ker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𝑫</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𝑲</m:t>
                      </m:r>
                      <m:r>
                        <a:rPr lang="en-US" altLang="zh-CN" sz="1800" b="1" i="1" kern="0" smtClean="0">
                          <a:solidFill>
                            <a:srgbClr val="000000"/>
                          </a:solidFill>
                          <a:latin typeface="Cambria Math" panose="02040503050406030204"/>
                          <a:ea typeface="Cambria Math" panose="02040503050406030204"/>
                        </a:rPr>
                        <m:t>,</m:t>
                      </m:r>
                      <m:sSub>
                        <m:sSubPr>
                          <m:ctrlPr>
                            <a:rPr lang="en-US" altLang="zh-CN" sz="1800" b="1" i="1" kern="0" smtClean="0">
                              <a:solidFill>
                                <a:srgbClr val="000000"/>
                              </a:solidFill>
                              <a:latin typeface="Cambria Math" panose="02040503050406030204" pitchFamily="18" charset="0"/>
                              <a:ea typeface="Cambria Math" panose="02040503050406030204"/>
                            </a:rPr>
                          </m:ctrlPr>
                        </m:sSubPr>
                        <m:e>
                          <m:r>
                            <a:rPr lang="en-US" altLang="zh-CN" sz="1800" b="1" i="1" kern="0" smtClean="0">
                              <a:solidFill>
                                <a:srgbClr val="000000"/>
                              </a:solidFill>
                              <a:latin typeface="Cambria Math" panose="02040503050406030204" pitchFamily="18" charset="0"/>
                              <a:ea typeface="Cambria Math" panose="02040503050406030204"/>
                            </a:rPr>
                            <m:t>𝑪</m:t>
                          </m:r>
                        </m:e>
                        <m:sub>
                          <m:r>
                            <a:rPr lang="en-US" altLang="zh-CN" sz="1800" b="1" i="1" kern="0" smtClean="0">
                              <a:solidFill>
                                <a:srgbClr val="000000"/>
                              </a:solidFill>
                              <a:latin typeface="Cambria Math" panose="02040503050406030204"/>
                              <a:ea typeface="Cambria Math" panose="02040503050406030204"/>
                            </a:rPr>
                            <m:t>𝟏</m:t>
                          </m:r>
                        </m:sub>
                      </m:sSub>
                      <m:r>
                        <a:rPr lang="en-US" altLang="zh-CN" sz="1800" b="1" i="1" kern="0" smtClean="0">
                          <a:solidFill>
                            <a:srgbClr val="000000"/>
                          </a:solidFill>
                          <a:latin typeface="Cambria Math" panose="02040503050406030204"/>
                          <a:ea typeface="Cambria Math" panose="02040503050406030204"/>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1524000"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𝑷</m:t>
                          </m:r>
                        </m:e>
                        <m:sub>
                          <m:r>
                            <a:rPr lang="en-US" altLang="zh-CN" sz="1800" b="1" i="1" kern="0" smtClean="0">
                              <a:solidFill>
                                <a:srgbClr val="000000"/>
                              </a:solidFill>
                              <a:latin typeface="Cambria Math" panose="02040503050406030204"/>
                              <a:ea typeface="宋体" panose="02010600030101010101" pitchFamily="2" charset="-122"/>
                            </a:rPr>
                            <m:t>𝒊</m:t>
                          </m:r>
                        </m:sub>
                      </m:sSub>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𝑪</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𝑫</m:t>
                      </m:r>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𝑲</m:t>
                      </m:r>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Cambria Math" panose="02040503050406030204"/>
                            </a:rPr>
                          </m:ctrlPr>
                        </m:sSubPr>
                        <m:e>
                          <m:r>
                            <a:rPr lang="en-US" altLang="zh-CN" sz="1800" b="1" i="1" kern="0" smtClean="0">
                              <a:solidFill>
                                <a:srgbClr val="000000"/>
                              </a:solidFill>
                              <a:latin typeface="Cambria Math" panose="02040503050406030204" pitchFamily="18" charset="0"/>
                              <a:ea typeface="Cambria Math" panose="02040503050406030204"/>
                            </a:rPr>
                            <m:t>𝑪</m:t>
                          </m:r>
                        </m:e>
                        <m:sub>
                          <m:r>
                            <a:rPr lang="en-US" altLang="zh-CN" sz="1800" b="1" i="1" kern="0" smtClean="0">
                              <a:solidFill>
                                <a:srgbClr val="000000"/>
                              </a:solidFill>
                              <a:latin typeface="Cambria Math" panose="02040503050406030204"/>
                              <a:ea typeface="Cambria Math" panose="02040503050406030204"/>
                            </a:rPr>
                            <m:t>𝒊</m:t>
                          </m:r>
                        </m:sub>
                      </m:sSub>
                      <m:r>
                        <a:rPr lang="en-US" altLang="zh-CN" sz="1800" b="1" i="1" kern="0">
                          <a:solidFill>
                            <a:srgbClr val="000000"/>
                          </a:solidFill>
                          <a:latin typeface="Cambria Math" panose="02040503050406030204"/>
                          <a:ea typeface="Cambria Math" panose="02040503050406030204"/>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1524000"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𝑷</m:t>
                          </m:r>
                        </m:e>
                        <m:sub>
                          <m:r>
                            <a:rPr lang="en-US" altLang="zh-CN" sz="1800" b="1" i="1" kern="0" smtClean="0">
                              <a:solidFill>
                                <a:srgbClr val="000000"/>
                              </a:solidFill>
                              <a:latin typeface="Cambria Math" panose="02040503050406030204"/>
                              <a:ea typeface="宋体" panose="02010600030101010101" pitchFamily="2" charset="-122"/>
                            </a:rPr>
                            <m:t>𝑵</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𝑪</m:t>
                          </m:r>
                        </m:e>
                        <m:sub>
                          <m:r>
                            <a:rPr lang="en-US" altLang="zh-CN" sz="1800" b="1" i="1" kern="0" smtClean="0">
                              <a:solidFill>
                                <a:srgbClr val="000000"/>
                              </a:solidFill>
                              <a:latin typeface="Cambria Math" panose="02040503050406030204"/>
                              <a:ea typeface="宋体" panose="02010600030101010101" pitchFamily="2" charset="-122"/>
                            </a:rPr>
                            <m:t>𝑵</m:t>
                          </m:r>
                        </m:sub>
                      </m:sSub>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𝑫</m:t>
                      </m:r>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𝑲</m:t>
                      </m:r>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Cambria Math" panose="02040503050406030204"/>
                            </a:rPr>
                          </m:ctrlPr>
                        </m:sSubPr>
                        <m:e>
                          <m:r>
                            <a:rPr lang="en-US" altLang="zh-CN" sz="1800" b="1" i="1" kern="0" smtClean="0">
                              <a:solidFill>
                                <a:srgbClr val="000000"/>
                              </a:solidFill>
                              <a:latin typeface="Cambria Math" panose="02040503050406030204" pitchFamily="18" charset="0"/>
                              <a:ea typeface="Cambria Math" panose="02040503050406030204"/>
                            </a:rPr>
                            <m:t>𝑪</m:t>
                          </m:r>
                        </m:e>
                        <m:sub>
                          <m:r>
                            <a:rPr lang="en-US" altLang="zh-CN" sz="1800" b="1" i="1" kern="0" smtClean="0">
                              <a:solidFill>
                                <a:srgbClr val="000000"/>
                              </a:solidFill>
                              <a:latin typeface="Cambria Math" panose="02040503050406030204"/>
                              <a:ea typeface="Cambria Math" panose="02040503050406030204"/>
                            </a:rPr>
                            <m:t>𝑵</m:t>
                          </m:r>
                          <m:r>
                            <a:rPr lang="en-US" altLang="zh-CN" sz="1800" b="1" i="1" kern="0" smtClea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𝟏</m:t>
                          </m:r>
                        </m:sub>
                      </m:sSub>
                      <m:r>
                        <a:rPr lang="en-US" altLang="zh-CN" sz="1800" b="1" i="1" kern="0">
                          <a:solidFill>
                            <a:srgbClr val="000000"/>
                          </a:solidFill>
                          <a:latin typeface="Cambria Math" panose="02040503050406030204"/>
                          <a:ea typeface="Cambria Math" panose="02040503050406030204"/>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1524000" lvl="2" indent="0" eaLnBrk="1" hangingPunct="1">
                  <a:lnSpc>
                    <a:spcPct val="130000"/>
                  </a:lnSpc>
                  <a:spcBef>
                    <a:spcPct val="20000"/>
                  </a:spcBef>
                  <a:buClr>
                    <a:srgbClr val="4768F5"/>
                  </a:buClr>
                  <a:buSzPct val="60000"/>
                  <a:buNone/>
                </a:pPr>
                <a:r>
                  <a:rPr lang="zh-CN" altLang="en-US" sz="1800" b="1" kern="0" dirty="0">
                    <a:solidFill>
                      <a:srgbClr val="000000"/>
                    </a:solidFill>
                    <a:latin typeface="Tahoma" panose="020B0604030504040204"/>
                    <a:ea typeface="宋体" panose="02010600030101010101" pitchFamily="2" charset="-122"/>
                  </a:rPr>
                  <a:t>且</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𝑷</m:t>
                        </m:r>
                      </m:e>
                      <m:sub>
                        <m:r>
                          <a:rPr lang="en-US" altLang="zh-CN" sz="1800" b="1" i="1" kern="0">
                            <a:solidFill>
                              <a:srgbClr val="000000"/>
                            </a:solidFill>
                            <a:latin typeface="Cambria Math" panose="02040503050406030204"/>
                            <a:ea typeface="宋体" panose="02010600030101010101" pitchFamily="2" charset="-122"/>
                          </a:rPr>
                          <m:t>𝑵</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oMath>
                </a14:m>
                <a:r>
                  <a:rPr lang="zh-CN" altLang="en-US" sz="1800" b="1" kern="0" dirty="0">
                    <a:solidFill>
                      <a:srgbClr val="000000"/>
                    </a:solidFill>
                    <a:latin typeface="Tahoma" panose="020B0604030504040204"/>
                    <a:ea typeface="宋体" panose="02010600030101010101" pitchFamily="2" charset="-122"/>
                  </a:rPr>
                  <a:t>为</a:t>
                </a:r>
                <a:endParaRPr lang="en-US" altLang="zh-CN" sz="1800" b="1" kern="0" dirty="0">
                  <a:solidFill>
                    <a:srgbClr val="000000"/>
                  </a:solidFill>
                  <a:latin typeface="Tahoma" panose="020B0604030504040204"/>
                  <a:ea typeface="宋体" panose="02010600030101010101" pitchFamily="2" charset="-122"/>
                </a:endParaRPr>
              </a:p>
              <a:p>
                <a:pPr marL="1078230" lvl="2" indent="0" eaLnBrk="1" hangingPunct="1">
                  <a:lnSpc>
                    <a:spcPct val="130000"/>
                  </a:lnSpc>
                  <a:spcBef>
                    <a:spcPct val="20000"/>
                  </a:spcBef>
                  <a:buClr>
                    <a:srgbClr val="4768F5"/>
                  </a:buClr>
                  <a:buSzPct val="60000"/>
                  <a:buNone/>
                </a:pPr>
                <a14:m>
                  <m:oMathPara xmlns:m="http://schemas.openxmlformats.org/officeDocument/2006/math">
                    <m:oMathParaPr>
                      <m:jc m:val="center"/>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𝑷</m:t>
                          </m:r>
                        </m:e>
                        <m:sub>
                          <m:r>
                            <a:rPr lang="en-US" altLang="zh-CN" sz="1800" b="1" i="1" kern="0">
                              <a:solidFill>
                                <a:srgbClr val="000000"/>
                              </a:solidFill>
                              <a:latin typeface="Cambria Math" panose="02040503050406030204"/>
                              <a:ea typeface="宋体" panose="02010600030101010101" pitchFamily="2" charset="-122"/>
                            </a:rPr>
                            <m:t>𝑵</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pitchFamily="18" charset="0"/>
                              <a:ea typeface="宋体" panose="02010600030101010101" pitchFamily="2" charset="-122"/>
                            </a:rPr>
                            <m:t>𝑷</m:t>
                          </m:r>
                        </m:e>
                        <m:sub>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pitchFamily="18" charset="0"/>
                              <a:ea typeface="宋体" panose="02010600030101010101" pitchFamily="2" charset="-122"/>
                            </a:rPr>
                            <m:t>𝑷</m:t>
                          </m:r>
                        </m:e>
                        <m:sub>
                          <m:r>
                            <a:rPr lang="en-US" altLang="zh-CN" sz="1800" b="1" i="1" kern="0" smtClean="0">
                              <a:solidFill>
                                <a:srgbClr val="000000"/>
                              </a:solidFill>
                              <a:latin typeface="Cambria Math" panose="02040503050406030204"/>
                              <a:ea typeface="宋体" panose="02010600030101010101" pitchFamily="2" charset="-122"/>
                            </a:rPr>
                            <m:t>𝟐</m:t>
                          </m:r>
                        </m:sub>
                      </m:sSub>
                      <m:r>
                        <a:rPr lang="en-US" altLang="zh-CN" sz="1800" b="1" i="1" ker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pitchFamily="18" charset="0"/>
                              <a:ea typeface="宋体" panose="02010600030101010101" pitchFamily="2" charset="-122"/>
                            </a:rPr>
                            <m:t>𝑷</m:t>
                          </m:r>
                        </m:e>
                        <m:sub>
                          <m:r>
                            <a:rPr lang="en-US" altLang="zh-CN" sz="1800" b="1" i="1" kern="0">
                              <a:solidFill>
                                <a:srgbClr val="000000"/>
                              </a:solidFill>
                              <a:latin typeface="Cambria Math" panose="02040503050406030204"/>
                              <a:ea typeface="宋体" panose="02010600030101010101" pitchFamily="2" charset="-122"/>
                            </a:rPr>
                            <m:t>𝑵</m:t>
                          </m:r>
                        </m:sub>
                      </m:sSub>
                      <m:r>
                        <a:rPr lang="en-US" altLang="zh-CN" sz="1800" b="1" i="1" kern="0" smtClean="0">
                          <a:solidFill>
                            <a:srgbClr val="000000"/>
                          </a:solidFill>
                          <a:latin typeface="Cambria Math" panose="02040503050406030204"/>
                          <a:ea typeface="宋体" panose="02010600030101010101" pitchFamily="2" charset="-122"/>
                        </a:rPr>
                        <m:t>=</m:t>
                      </m:r>
                      <m:d>
                        <m:dPr>
                          <m:begChr m:val="["/>
                          <m:endChr m:val="]"/>
                          <m:ctrlPr>
                            <a:rPr lang="en-US" altLang="zh-CN" sz="1800" b="1" i="1" kern="0" smtClean="0">
                              <a:solidFill>
                                <a:srgbClr val="000000"/>
                              </a:solidFill>
                              <a:latin typeface="Cambria Math" panose="02040503050406030204" pitchFamily="18" charset="0"/>
                              <a:ea typeface="宋体" panose="02010600030101010101" pitchFamily="2" charset="-122"/>
                            </a:rPr>
                          </m:ctrlPr>
                        </m:dPr>
                        <m:e>
                          <m:r>
                            <a:rPr lang="en-US" altLang="zh-CN" sz="1800" b="1" i="1" kern="0">
                              <a:solidFill>
                                <a:srgbClr val="000000"/>
                              </a:solidFill>
                              <a:latin typeface="Cambria Math" panose="02040503050406030204"/>
                              <a:ea typeface="宋体" panose="02010600030101010101" pitchFamily="2" charset="-122"/>
                            </a:rPr>
                            <m:t>𝑰𝑽</m:t>
                          </m:r>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𝑫</m:t>
                          </m:r>
                          <m:d>
                            <m:dPr>
                              <m:ctrlPr>
                                <a:rPr lang="en-US" altLang="zh-CN" sz="1800" b="1" i="1" kern="0">
                                  <a:solidFill>
                                    <a:srgbClr val="000000"/>
                                  </a:solidFill>
                                  <a:latin typeface="Cambria Math" panose="02040503050406030204" pitchFamily="18" charset="0"/>
                                  <a:ea typeface="Cambria Math" panose="02040503050406030204"/>
                                </a:rPr>
                              </m:ctrlPr>
                            </m:dPr>
                            <m:e>
                              <m:r>
                                <a:rPr lang="en-US" altLang="zh-CN" sz="1800" b="1" i="1" kern="0">
                                  <a:solidFill>
                                    <a:srgbClr val="000000"/>
                                  </a:solidFill>
                                  <a:latin typeface="Cambria Math" panose="02040503050406030204"/>
                                  <a:ea typeface="Cambria Math" panose="02040503050406030204"/>
                                </a:rPr>
                                <m:t>𝑲</m:t>
                              </m:r>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Cambria Math" panose="02040503050406030204"/>
                                    </a:rPr>
                                  </m:ctrlPr>
                                </m:sSubPr>
                                <m:e>
                                  <m:r>
                                    <a:rPr lang="en-US" altLang="zh-CN" sz="1800" b="1" i="1" kern="0" smtClean="0">
                                      <a:solidFill>
                                        <a:srgbClr val="000000"/>
                                      </a:solidFill>
                                      <a:latin typeface="Cambria Math" panose="02040503050406030204" pitchFamily="18" charset="0"/>
                                      <a:ea typeface="Cambria Math" panose="02040503050406030204"/>
                                    </a:rPr>
                                    <m:t>𝑪</m:t>
                                  </m:r>
                                </m:e>
                                <m:sub>
                                  <m:r>
                                    <a:rPr lang="en-US" altLang="zh-CN" sz="1800" b="1" i="1" kern="0">
                                      <a:solidFill>
                                        <a:srgbClr val="000000"/>
                                      </a:solidFill>
                                      <a:latin typeface="Cambria Math" panose="02040503050406030204"/>
                                      <a:ea typeface="Cambria Math" panose="02040503050406030204"/>
                                    </a:rPr>
                                    <m:t>𝟏</m:t>
                                  </m:r>
                                </m:sub>
                              </m:sSub>
                            </m:e>
                          </m:d>
                        </m:e>
                      </m:d>
                      <m:r>
                        <a:rPr lang="en-US" altLang="zh-CN" sz="1800" b="1" i="1" kern="0">
                          <a:solidFill>
                            <a:srgbClr val="000000"/>
                          </a:solidFill>
                          <a:latin typeface="Cambria Math" panose="02040503050406030204"/>
                          <a:ea typeface="Cambria Math" panose="02040503050406030204"/>
                        </a:rPr>
                        <m:t>⊕</m:t>
                      </m:r>
                      <m:d>
                        <m:dPr>
                          <m:begChr m:val="["/>
                          <m:endChr m:val="]"/>
                          <m:ctrlPr>
                            <a:rPr lang="en-US" altLang="zh-CN" sz="1800" b="1" i="1" kern="0" smtClean="0">
                              <a:solidFill>
                                <a:srgbClr val="000000"/>
                              </a:solidFill>
                              <a:latin typeface="Cambria Math" panose="02040503050406030204" pitchFamily="18" charset="0"/>
                              <a:ea typeface="Cambria Math" panose="02040503050406030204"/>
                            </a:rPr>
                          </m:ctrlPr>
                        </m:dPr>
                        <m:e>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𝑪</m:t>
                              </m:r>
                            </m:e>
                            <m:sub>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𝑫</m:t>
                          </m:r>
                          <m:d>
                            <m:dPr>
                              <m:ctrlPr>
                                <a:rPr lang="en-US" altLang="zh-CN" sz="1800" b="1" i="1" kern="0">
                                  <a:solidFill>
                                    <a:srgbClr val="000000"/>
                                  </a:solidFill>
                                  <a:latin typeface="Cambria Math" panose="02040503050406030204" pitchFamily="18" charset="0"/>
                                  <a:ea typeface="Cambria Math" panose="02040503050406030204"/>
                                </a:rPr>
                              </m:ctrlPr>
                            </m:dPr>
                            <m:e>
                              <m:r>
                                <a:rPr lang="en-US" altLang="zh-CN" sz="1800" b="1" i="1" kern="0">
                                  <a:solidFill>
                                    <a:srgbClr val="000000"/>
                                  </a:solidFill>
                                  <a:latin typeface="Cambria Math" panose="02040503050406030204"/>
                                  <a:ea typeface="Cambria Math" panose="02040503050406030204"/>
                                </a:rPr>
                                <m:t>𝑲</m:t>
                              </m:r>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Cambria Math" panose="02040503050406030204"/>
                                    </a:rPr>
                                  </m:ctrlPr>
                                </m:sSubPr>
                                <m:e>
                                  <m:r>
                                    <a:rPr lang="en-US" altLang="zh-CN" sz="1800" b="1" i="1" kern="0" smtClean="0">
                                      <a:solidFill>
                                        <a:srgbClr val="000000"/>
                                      </a:solidFill>
                                      <a:latin typeface="Cambria Math" panose="02040503050406030204" pitchFamily="18" charset="0"/>
                                      <a:ea typeface="Cambria Math" panose="02040503050406030204"/>
                                    </a:rPr>
                                    <m:t>𝑪</m:t>
                                  </m:r>
                                </m:e>
                                <m:sub>
                                  <m:r>
                                    <a:rPr lang="en-US" altLang="zh-CN" sz="1800" b="1" i="1" kern="0" smtClean="0">
                                      <a:solidFill>
                                        <a:srgbClr val="000000"/>
                                      </a:solidFill>
                                      <a:latin typeface="Cambria Math" panose="02040503050406030204"/>
                                      <a:ea typeface="Cambria Math" panose="02040503050406030204"/>
                                    </a:rPr>
                                    <m:t>𝟐</m:t>
                                  </m:r>
                                </m:sub>
                              </m:sSub>
                            </m:e>
                          </m:d>
                        </m:e>
                      </m:d>
                      <m:r>
                        <a:rPr lang="en-US" altLang="zh-CN" sz="1800" b="1" i="1" ker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pitchFamily="18" charset="0"/>
                              <a:ea typeface="宋体" panose="02010600030101010101" pitchFamily="2" charset="-122"/>
                            </a:rPr>
                            <m:t>𝑪</m:t>
                          </m:r>
                        </m:e>
                        <m:sub>
                          <m:r>
                            <a:rPr lang="en-US" altLang="zh-CN" sz="1800" b="1" i="1" kern="0" smtClean="0">
                              <a:solidFill>
                                <a:srgbClr val="000000"/>
                              </a:solidFill>
                              <a:latin typeface="Cambria Math" panose="02040503050406030204"/>
                              <a:ea typeface="宋体" panose="02010600030101010101" pitchFamily="2" charset="-122"/>
                            </a:rPr>
                            <m:t>𝑵</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Cambria Math" panose="02040503050406030204"/>
                        </a:rPr>
                        <m:t>𝑫</m:t>
                      </m:r>
                      <m:d>
                        <m:dPr>
                          <m:ctrlPr>
                            <a:rPr lang="en-US" altLang="zh-CN" sz="1800" b="1" i="1" kern="0">
                              <a:solidFill>
                                <a:srgbClr val="000000"/>
                              </a:solidFill>
                              <a:latin typeface="Cambria Math" panose="02040503050406030204" pitchFamily="18" charset="0"/>
                              <a:ea typeface="Cambria Math" panose="02040503050406030204"/>
                            </a:rPr>
                          </m:ctrlPr>
                        </m:dPr>
                        <m:e>
                          <m:r>
                            <a:rPr lang="en-US" altLang="zh-CN" sz="1800" b="1" i="1" kern="0">
                              <a:solidFill>
                                <a:srgbClr val="000000"/>
                              </a:solidFill>
                              <a:latin typeface="Cambria Math" panose="02040503050406030204"/>
                              <a:ea typeface="Cambria Math" panose="02040503050406030204"/>
                            </a:rPr>
                            <m:t>𝑲</m:t>
                          </m:r>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Cambria Math" panose="02040503050406030204"/>
                                </a:rPr>
                              </m:ctrlPr>
                            </m:sSubPr>
                            <m:e>
                              <m:r>
                                <a:rPr lang="en-US" altLang="zh-CN" sz="1800" b="1" i="1" kern="0" smtClean="0">
                                  <a:solidFill>
                                    <a:srgbClr val="000000"/>
                                  </a:solidFill>
                                  <a:latin typeface="Cambria Math" panose="02040503050406030204" pitchFamily="18" charset="0"/>
                                  <a:ea typeface="Cambria Math" panose="02040503050406030204"/>
                                </a:rPr>
                                <m:t>𝑪</m:t>
                              </m:r>
                            </m:e>
                            <m:sub>
                              <m:r>
                                <a:rPr lang="en-US" altLang="zh-CN" sz="1800" b="1" i="1" kern="0" smtClean="0">
                                  <a:solidFill>
                                    <a:srgbClr val="000000"/>
                                  </a:solidFill>
                                  <a:latin typeface="Cambria Math" panose="02040503050406030204"/>
                                  <a:ea typeface="Cambria Math" panose="02040503050406030204"/>
                                </a:rPr>
                                <m:t>𝑵</m:t>
                              </m:r>
                            </m:sub>
                          </m:sSub>
                        </m:e>
                      </m:d>
                      <m:r>
                        <a:rPr lang="en-US" altLang="zh-CN" sz="1800" b="1" i="1" kern="0" smtClean="0">
                          <a:solidFill>
                            <a:srgbClr val="000000"/>
                          </a:solidFill>
                          <a:latin typeface="Cambria Math" panose="02040503050406030204"/>
                          <a:ea typeface="Cambria Math" panose="02040503050406030204"/>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898525" lvl="2" indent="-27305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由于上述等式中异或可以按任意顺序计算，所以改变密文分组的顺序，</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码仍然不变</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解密后部分明文会变成乱码</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116632"/>
                <a:ext cx="8229600" cy="5040560"/>
              </a:xfrm>
              <a:prstGeom prst="rect">
                <a:avLst/>
              </a:prstGeom>
              <a:blipFill rotWithShape="1">
                <a:blip r:embed="rId1"/>
                <a:stretch>
                  <a:fillRect l="-2" t="-8" r="2" b="-155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868144" y="0"/>
            <a:ext cx="3269928"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11.2 </a:t>
            </a:r>
            <a:r>
              <a:rPr lang="zh-CN" altLang="en-US" sz="2000" dirty="0">
                <a:solidFill>
                  <a:srgbClr val="4F56AD"/>
                </a:solidFill>
                <a:latin typeface="黑体" panose="02010609060101010101" pitchFamily="49" charset="-122"/>
              </a:rPr>
              <a:t>两个简单的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pic>
        <p:nvPicPr>
          <p:cNvPr id="2" name="图片 1"/>
          <p:cNvPicPr>
            <a:picLocks noChangeAspect="1"/>
          </p:cNvPicPr>
          <p:nvPr/>
        </p:nvPicPr>
        <p:blipFill rotWithShape="1">
          <a:blip r:embed="rId2"/>
          <a:srcRect t="54724" b="-1391"/>
          <a:stretch>
            <a:fillRect/>
          </a:stretch>
        </p:blipFill>
        <p:spPr>
          <a:xfrm>
            <a:off x="1979712" y="3140968"/>
            <a:ext cx="5688061" cy="20162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507" name="Rectangle 3"/>
              <p:cNvSpPr>
                <a:spLocks noGrp="1" noChangeArrowheads="1"/>
              </p:cNvSpPr>
              <p:nvPr>
                <p:ph idx="1"/>
              </p:nvPr>
            </p:nvSpPr>
            <p:spPr>
              <a:xfrm>
                <a:off x="428625" y="1268760"/>
                <a:ext cx="8229600" cy="4525963"/>
              </a:xfrm>
            </p:spPr>
            <p:txBody>
              <a:bodyPr>
                <a:noAutofit/>
              </a:bodyPr>
              <a:lstStyle/>
              <a:p>
                <a:pPr marL="271780" lvl="1" indent="-271780" eaLnBrk="1" hangingPunct="1">
                  <a:lnSpc>
                    <a:spcPct val="120000"/>
                  </a:lnSpc>
                  <a:spcBef>
                    <a:spcPct val="20000"/>
                  </a:spcBef>
                  <a:buClr>
                    <a:srgbClr val="40458C"/>
                  </a:buClr>
                  <a:buSzPct val="90000"/>
                  <a:buFont typeface="Wingdings" panose="05000000000000000000" pitchFamily="2" charset="2"/>
                  <a:buChar char="Ø"/>
                </a:pPr>
                <a:r>
                  <a:rPr kumimoji="1" lang="zh-CN" altLang="en-US" sz="2000" kern="0" dirty="0">
                    <a:solidFill>
                      <a:srgbClr val="40458C"/>
                    </a:solidFill>
                    <a:latin typeface="+mn-ea"/>
                  </a:rPr>
                  <a:t>首先我们需要定义两个术语：</a:t>
                </a:r>
                <a:endParaRPr kumimoji="1" lang="en-US" altLang="zh-CN" sz="1800" b="1" kern="0" dirty="0">
                  <a:solidFill>
                    <a:srgbClr val="000000"/>
                  </a:solidFill>
                  <a:latin typeface="+mn-ea"/>
                </a:endParaRPr>
              </a:p>
              <a:p>
                <a:pPr marL="63055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对于</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a:t>
                </a:r>
                <a14:m>
                  <m:oMath xmlns:m="http://schemas.openxmlformats.org/officeDocument/2006/math">
                    <m:r>
                      <a:rPr kumimoji="1" lang="en-US" altLang="zh-CN" sz="2000" b="1" i="1" kern="0" smtClean="0">
                        <a:solidFill>
                          <a:srgbClr val="000000"/>
                        </a:solidFill>
                        <a:latin typeface="Cambria Math" panose="02040503050406030204"/>
                        <a:ea typeface="宋体" panose="02010600030101010101" pitchFamily="2" charset="-122"/>
                      </a:rPr>
                      <m:t>𝒉</m:t>
                    </m:r>
                    <m:r>
                      <a:rPr kumimoji="1" lang="en-US" altLang="zh-CN" sz="2000" b="1" i="1" kern="0" smtClean="0">
                        <a:solidFill>
                          <a:srgbClr val="000000"/>
                        </a:solidFill>
                        <a:latin typeface="Cambria Math" panose="02040503050406030204"/>
                        <a:ea typeface="宋体" panose="02010600030101010101" pitchFamily="2" charset="-122"/>
                      </a:rPr>
                      <m:t>=</m:t>
                    </m:r>
                    <m:r>
                      <a:rPr kumimoji="1" lang="en-US" altLang="zh-CN" sz="2000" b="1" i="1" kern="0" smtClean="0">
                        <a:solidFill>
                          <a:srgbClr val="000000"/>
                        </a:solidFill>
                        <a:latin typeface="Cambria Math" panose="02040503050406030204"/>
                        <a:ea typeface="宋体" panose="02010600030101010101" pitchFamily="2" charset="-122"/>
                      </a:rPr>
                      <m:t>𝑯</m:t>
                    </m:r>
                    <m:r>
                      <a:rPr kumimoji="1" lang="en-US" altLang="zh-CN" sz="2000" b="1" i="1" kern="0" smtClean="0">
                        <a:solidFill>
                          <a:srgbClr val="000000"/>
                        </a:solidFill>
                        <a:latin typeface="Cambria Math" panose="02040503050406030204"/>
                        <a:ea typeface="宋体" panose="02010600030101010101" pitchFamily="2" charset="-122"/>
                      </a:rPr>
                      <m:t>(</m:t>
                    </m:r>
                    <m:r>
                      <a:rPr kumimoji="1" lang="en-US" altLang="zh-CN" sz="2000" b="1" i="1" kern="0" smtClean="0">
                        <a:solidFill>
                          <a:srgbClr val="000000"/>
                        </a:solidFill>
                        <a:latin typeface="Cambria Math" panose="02040503050406030204"/>
                        <a:ea typeface="宋体" panose="02010600030101010101" pitchFamily="2" charset="-122"/>
                      </a:rPr>
                      <m:t>𝒙</m:t>
                    </m:r>
                    <m:r>
                      <a:rPr kumimoji="1" lang="en-US" altLang="zh-CN" sz="2000" b="1" i="1" kern="0" smtClean="0">
                        <a:solidFill>
                          <a:srgbClr val="000000"/>
                        </a:solidFill>
                        <a:latin typeface="Cambria Math" panose="02040503050406030204"/>
                        <a:ea typeface="宋体" panose="02010600030101010101" pitchFamily="2" charset="-122"/>
                      </a:rPr>
                      <m:t>)</m:t>
                    </m:r>
                  </m:oMath>
                </a14:m>
                <a:r>
                  <a:rPr kumimoji="1" lang="zh-CN" altLang="en-US" sz="2000" b="1" kern="0" dirty="0">
                    <a:solidFill>
                      <a:srgbClr val="000000"/>
                    </a:solidFill>
                    <a:latin typeface="Tahoma" panose="020B0604030504040204"/>
                    <a:ea typeface="宋体" panose="02010600030101010101" pitchFamily="2" charset="-122"/>
                  </a:rPr>
                  <a:t>，称</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𝒙</m:t>
                    </m:r>
                  </m:oMath>
                </a14:m>
                <a:r>
                  <a:rPr kumimoji="1" lang="zh-CN" altLang="en-US" sz="2000" b="1" kern="0" dirty="0">
                    <a:solidFill>
                      <a:srgbClr val="000000"/>
                    </a:solidFill>
                    <a:latin typeface="Tahoma" panose="020B0604030504040204"/>
                    <a:ea typeface="宋体" panose="02010600030101010101" pitchFamily="2" charset="-122"/>
                  </a:rPr>
                  <a:t>是</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𝒉</m:t>
                    </m:r>
                  </m:oMath>
                </a14:m>
                <a:r>
                  <a:rPr kumimoji="1" lang="zh-CN" altLang="en-US" sz="2000" b="1" kern="0" dirty="0">
                    <a:solidFill>
                      <a:srgbClr val="000000"/>
                    </a:solidFill>
                    <a:latin typeface="Tahoma" panose="020B0604030504040204"/>
                    <a:ea typeface="宋体" panose="02010600030101010101" pitchFamily="2" charset="-122"/>
                  </a:rPr>
                  <a:t>的原像。即把数据块</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𝒙</m:t>
                    </m:r>
                  </m:oMath>
                </a14:m>
                <a:r>
                  <a:rPr kumimoji="1" lang="zh-CN" altLang="en-US" sz="2000" b="1" kern="0" dirty="0">
                    <a:solidFill>
                      <a:srgbClr val="000000"/>
                    </a:solidFill>
                    <a:latin typeface="Tahoma" panose="020B0604030504040204"/>
                    <a:ea typeface="宋体" panose="02010600030101010101" pitchFamily="2" charset="-122"/>
                  </a:rPr>
                  <a:t>作为输入，使用</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𝑯</m:t>
                    </m:r>
                    <m:r>
                      <a:rPr kumimoji="1" lang="en-US" altLang="zh-CN" sz="2000" b="1" i="1" kern="0" smtClean="0">
                        <a:solidFill>
                          <a:srgbClr val="000000"/>
                        </a:solidFill>
                        <a:latin typeface="Cambria Math" panose="02040503050406030204"/>
                        <a:ea typeface="宋体" panose="02010600030101010101" pitchFamily="2" charset="-122"/>
                      </a:rPr>
                      <m:t>()</m:t>
                    </m:r>
                  </m:oMath>
                </a14:m>
                <a:r>
                  <a:rPr kumimoji="1" lang="zh-CN" altLang="en-US" sz="2000" b="1" kern="0" dirty="0">
                    <a:solidFill>
                      <a:srgbClr val="000000"/>
                    </a:solidFill>
                    <a:latin typeface="Tahoma" panose="020B0604030504040204"/>
                    <a:ea typeface="宋体" panose="02010600030101010101" pitchFamily="2" charset="-122"/>
                  </a:rPr>
                  <a:t>得到</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𝒉</m:t>
                    </m:r>
                  </m:oMath>
                </a14:m>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63055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因为</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𝑯</m:t>
                    </m:r>
                    <m:r>
                      <a:rPr kumimoji="1" lang="en-US" altLang="zh-CN" sz="2000" b="1" i="1" kern="0">
                        <a:solidFill>
                          <a:srgbClr val="000000"/>
                        </a:solidFill>
                        <a:latin typeface="Cambria Math" panose="02040503050406030204"/>
                        <a:ea typeface="宋体" panose="02010600030101010101" pitchFamily="2" charset="-122"/>
                      </a:rPr>
                      <m:t>()</m:t>
                    </m:r>
                  </m:oMath>
                </a14:m>
                <a:r>
                  <a:rPr kumimoji="1" lang="zh-CN" altLang="en-US" sz="2000" b="1" kern="0" dirty="0">
                    <a:solidFill>
                      <a:srgbClr val="000000"/>
                    </a:solidFill>
                    <a:latin typeface="Tahoma" panose="020B0604030504040204"/>
                    <a:ea typeface="宋体" panose="02010600030101010101" pitchFamily="2" charset="-122"/>
                  </a:rPr>
                  <a:t>是多对一映射，所以对于任意给定的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值</a:t>
                </a:r>
                <a14:m>
                  <m:oMath xmlns:m="http://schemas.openxmlformats.org/officeDocument/2006/math">
                    <m:r>
                      <a:rPr kumimoji="1" lang="en-US" altLang="zh-CN" sz="2000" b="1" i="1" kern="0">
                        <a:solidFill>
                          <a:srgbClr val="000000"/>
                        </a:solidFill>
                        <a:latin typeface="Cambria Math" panose="02040503050406030204"/>
                        <a:ea typeface="宋体" panose="02010600030101010101" pitchFamily="2" charset="-122"/>
                      </a:rPr>
                      <m:t>𝒉</m:t>
                    </m:r>
                    <m:r>
                      <a:rPr kumimoji="1" lang="en-US" altLang="zh-CN" sz="2000" b="1" i="1" kern="0">
                        <a:solidFill>
                          <a:srgbClr val="000000"/>
                        </a:solidFill>
                        <a:latin typeface="Cambria Math" panose="02040503050406030204"/>
                        <a:ea typeface="宋体" panose="02010600030101010101" pitchFamily="2" charset="-122"/>
                      </a:rPr>
                      <m:t> </m:t>
                    </m:r>
                  </m:oMath>
                </a14:m>
                <a:r>
                  <a:rPr kumimoji="1" lang="zh-CN" altLang="en-US" sz="2000" b="1" kern="0" dirty="0">
                    <a:solidFill>
                      <a:srgbClr val="000000"/>
                    </a:solidFill>
                    <a:latin typeface="Tahoma" panose="020B0604030504040204"/>
                    <a:ea typeface="宋体" panose="02010600030101010101" pitchFamily="2" charset="-122"/>
                  </a:rPr>
                  <a:t>，对应有多个原像。如果满足</a:t>
                </a:r>
                <a14:m>
                  <m:oMath xmlns:m="http://schemas.openxmlformats.org/officeDocument/2006/math">
                    <m:r>
                      <a:rPr kumimoji="1" lang="en-US" altLang="zh-CN" sz="2000" b="1" i="1" kern="0" smtClean="0">
                        <a:solidFill>
                          <a:srgbClr val="000000"/>
                        </a:solidFill>
                        <a:latin typeface="Cambria Math" panose="02040503050406030204"/>
                        <a:ea typeface="宋体" panose="02010600030101010101" pitchFamily="2" charset="-122"/>
                      </a:rPr>
                      <m:t>𝒙</m:t>
                    </m:r>
                    <m:r>
                      <a:rPr kumimoji="1" lang="en-US" altLang="zh-CN" sz="2000" b="1" i="1" kern="0" smtClean="0">
                        <a:solidFill>
                          <a:srgbClr val="000000"/>
                        </a:solidFill>
                        <a:latin typeface="Cambria Math" panose="02040503050406030204"/>
                        <a:ea typeface="Cambria Math" panose="02040503050406030204"/>
                      </a:rPr>
                      <m:t>≠</m:t>
                    </m:r>
                    <m:r>
                      <a:rPr kumimoji="1" lang="en-US" altLang="zh-CN" sz="2000" b="1" i="1" kern="0" smtClean="0">
                        <a:solidFill>
                          <a:srgbClr val="000000"/>
                        </a:solidFill>
                        <a:latin typeface="Cambria Math" panose="02040503050406030204"/>
                        <a:ea typeface="Cambria Math" panose="02040503050406030204"/>
                      </a:rPr>
                      <m:t>𝒚</m:t>
                    </m:r>
                  </m:oMath>
                </a14:m>
                <a:r>
                  <a:rPr kumimoji="1" lang="zh-CN" altLang="en-US" sz="2000" b="1" kern="0" dirty="0">
                    <a:solidFill>
                      <a:srgbClr val="000000"/>
                    </a:solidFill>
                    <a:latin typeface="Tahoma" panose="020B0604030504040204"/>
                    <a:ea typeface="宋体" panose="02010600030101010101" pitchFamily="2" charset="-122"/>
                  </a:rPr>
                  <a:t>且</a:t>
                </a:r>
                <a14:m>
                  <m:oMath xmlns:m="http://schemas.openxmlformats.org/officeDocument/2006/math">
                    <m:r>
                      <a:rPr kumimoji="1" lang="en-US" altLang="zh-CN" sz="2000" b="1" i="1" kern="0" smtClean="0">
                        <a:solidFill>
                          <a:srgbClr val="000000"/>
                        </a:solidFill>
                        <a:latin typeface="Cambria Math" panose="02040503050406030204"/>
                        <a:ea typeface="宋体" panose="02010600030101010101" pitchFamily="2" charset="-122"/>
                      </a:rPr>
                      <m:t>𝑯</m:t>
                    </m:r>
                    <m:d>
                      <m:dPr>
                        <m:ctrlPr>
                          <a:rPr kumimoji="1" lang="en-US" altLang="zh-CN" sz="2000" b="1" i="1" kern="0" smtClean="0">
                            <a:solidFill>
                              <a:srgbClr val="000000"/>
                            </a:solidFill>
                            <a:latin typeface="Cambria Math" panose="02040503050406030204" pitchFamily="18" charset="0"/>
                            <a:ea typeface="宋体" panose="02010600030101010101" pitchFamily="2" charset="-122"/>
                          </a:rPr>
                        </m:ctrlPr>
                      </m:dPr>
                      <m:e>
                        <m:r>
                          <a:rPr kumimoji="1" lang="en-US" altLang="zh-CN" sz="2000" b="1" i="1" kern="0" smtClean="0">
                            <a:solidFill>
                              <a:srgbClr val="000000"/>
                            </a:solidFill>
                            <a:latin typeface="Cambria Math" panose="02040503050406030204"/>
                            <a:ea typeface="宋体" panose="02010600030101010101" pitchFamily="2" charset="-122"/>
                          </a:rPr>
                          <m:t>𝒙</m:t>
                        </m:r>
                      </m:e>
                    </m:d>
                    <m:r>
                      <a:rPr kumimoji="1" lang="en-US" altLang="zh-CN" sz="2000" b="1" i="1" kern="0" smtClean="0">
                        <a:solidFill>
                          <a:srgbClr val="000000"/>
                        </a:solidFill>
                        <a:latin typeface="Cambria Math" panose="02040503050406030204"/>
                        <a:ea typeface="宋体" panose="02010600030101010101" pitchFamily="2" charset="-122"/>
                      </a:rPr>
                      <m:t>=</m:t>
                    </m:r>
                    <m:r>
                      <a:rPr kumimoji="1" lang="en-US" altLang="zh-CN" sz="2000" b="1" i="1" kern="0" smtClean="0">
                        <a:solidFill>
                          <a:srgbClr val="000000"/>
                        </a:solidFill>
                        <a:latin typeface="Cambria Math" panose="02040503050406030204"/>
                        <a:ea typeface="宋体" panose="02010600030101010101" pitchFamily="2" charset="-122"/>
                      </a:rPr>
                      <m:t>𝑯</m:t>
                    </m:r>
                    <m:r>
                      <a:rPr kumimoji="1" lang="en-US" altLang="zh-CN" sz="2000" b="1" i="1" kern="0" smtClean="0">
                        <a:solidFill>
                          <a:srgbClr val="000000"/>
                        </a:solidFill>
                        <a:latin typeface="Cambria Math" panose="02040503050406030204"/>
                        <a:ea typeface="宋体" panose="02010600030101010101" pitchFamily="2" charset="-122"/>
                      </a:rPr>
                      <m:t>(</m:t>
                    </m:r>
                    <m:r>
                      <a:rPr kumimoji="1" lang="en-US" altLang="zh-CN" sz="2000" b="1" i="1" kern="0" smtClean="0">
                        <a:solidFill>
                          <a:srgbClr val="000000"/>
                        </a:solidFill>
                        <a:latin typeface="Cambria Math" panose="02040503050406030204"/>
                        <a:ea typeface="宋体" panose="02010600030101010101" pitchFamily="2" charset="-122"/>
                      </a:rPr>
                      <m:t>𝒚</m:t>
                    </m:r>
                    <m:r>
                      <a:rPr kumimoji="1" lang="en-US" altLang="zh-CN" sz="2000" b="1" i="1" kern="0" smtClean="0">
                        <a:solidFill>
                          <a:srgbClr val="000000"/>
                        </a:solidFill>
                        <a:latin typeface="Cambria Math" panose="02040503050406030204"/>
                        <a:ea typeface="宋体" panose="02010600030101010101" pitchFamily="2" charset="-122"/>
                      </a:rPr>
                      <m:t>)</m:t>
                    </m:r>
                  </m:oMath>
                </a14:m>
                <a:r>
                  <a:rPr kumimoji="1" lang="zh-CN" altLang="en-US" sz="2000" b="1" kern="0" dirty="0">
                    <a:solidFill>
                      <a:srgbClr val="000000"/>
                    </a:solidFill>
                    <a:latin typeface="Tahoma" panose="020B0604030504040204"/>
                    <a:ea typeface="宋体" panose="02010600030101010101" pitchFamily="2" charset="-122"/>
                  </a:rPr>
                  <a:t>，则称出现</a:t>
                </a:r>
                <a:r>
                  <a:rPr kumimoji="1" lang="zh-CN" altLang="en-US" sz="2000" b="1" kern="0" dirty="0">
                    <a:solidFill>
                      <a:srgbClr val="FF0000"/>
                    </a:solidFill>
                    <a:latin typeface="Tahoma" panose="020B0604030504040204"/>
                    <a:ea typeface="宋体" panose="02010600030101010101" pitchFamily="2" charset="-122"/>
                  </a:rPr>
                  <a:t>碰撞</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l"/>
                </a:pPr>
                <a:r>
                  <a:rPr kumimoji="1" lang="zh-CN" altLang="en-US" sz="2000" b="1" kern="0" dirty="0">
                    <a:solidFill>
                      <a:srgbClr val="000000"/>
                    </a:solidFill>
                    <a:latin typeface="Tahoma" panose="020B0604030504040204"/>
                    <a:ea typeface="宋体" panose="02010600030101010101" pitchFamily="2" charset="-122"/>
                  </a:rPr>
                  <a:t>使用</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函数的目的是保证数据完整性，碰撞的出现显然是我们不希望的。</a:t>
                </a:r>
                <a:endParaRPr kumimoji="1" lang="en-US" altLang="zh-CN" sz="2000" b="1" kern="0" dirty="0">
                  <a:solidFill>
                    <a:srgbClr val="000000"/>
                  </a:solidFill>
                  <a:latin typeface="Tahoma" panose="020B0604030504040204"/>
                  <a:ea typeface="宋体" panose="02010600030101010101" pitchFamily="2" charset="-122"/>
                </a:endParaRPr>
              </a:p>
            </p:txBody>
          </p:sp>
        </mc:Choice>
        <mc:Fallback>
          <p:sp>
            <p:nvSpPr>
              <p:cNvPr id="21507" name="Rectangle 3"/>
              <p:cNvSpPr>
                <a:spLocks noRot="1" noChangeAspect="1" noMove="1" noResize="1" noEditPoints="1" noAdjustHandles="1" noChangeArrowheads="1" noChangeShapeType="1" noTextEdit="1"/>
              </p:cNvSpPr>
              <p:nvPr>
                <p:ph idx="1"/>
              </p:nvPr>
            </p:nvSpPr>
            <p:spPr>
              <a:xfrm>
                <a:off x="428625" y="1268760"/>
                <a:ext cx="8229600" cy="4525963"/>
              </a:xfrm>
              <a:blipFill rotWithShape="1">
                <a:blip r:embed="rId1"/>
                <a:stretch>
                  <a:fillRect t="-1" b="8"/>
                </a:stretch>
              </a:blipFill>
            </p:spPr>
            <p:txBody>
              <a:bodyPr/>
              <a:lstStyle/>
              <a:p>
                <a:r>
                  <a:rPr lang="zh-CN" altLang="en-US">
                    <a:noFill/>
                  </a:rPr>
                  <a:t> </a:t>
                </a:r>
              </a:p>
            </p:txBody>
          </p:sp>
        </mc:Fallback>
      </mc:AlternateContent>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11.3 </a:t>
            </a:r>
            <a:r>
              <a:rPr lang="zh-CN" altLang="en-US" sz="2800" dirty="0">
                <a:solidFill>
                  <a:srgbClr val="000000"/>
                </a:solidFill>
                <a:latin typeface="黑体" panose="02010609060101010101" pitchFamily="49" charset="-122"/>
              </a:rPr>
              <a:t>需求和安全性</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5940152" y="0"/>
            <a:ext cx="319792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836712"/>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2755" lvl="2" indent="-452755"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首先考虑对于给定的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值，有多少个对应的原像</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这也是对于给定的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值的潜在碰撞个数的衡量</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假设</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码的长度是</a:t>
                </a:r>
                <a:r>
                  <a:rPr lang="en-US" altLang="zh-CN" sz="2000" b="1" kern="0" dirty="0">
                    <a:solidFill>
                      <a:srgbClr val="000000"/>
                    </a:solidFill>
                    <a:latin typeface="Tahoma" panose="020B0604030504040204"/>
                    <a:ea typeface="宋体" panose="02010600030101010101" pitchFamily="2" charset="-122"/>
                  </a:rPr>
                  <a:t>n</a:t>
                </a:r>
                <a:r>
                  <a:rPr lang="zh-CN" altLang="en-US" sz="2000" b="1" kern="0" dirty="0">
                    <a:solidFill>
                      <a:srgbClr val="000000"/>
                    </a:solidFill>
                    <a:latin typeface="Tahoma" panose="020B0604030504040204"/>
                    <a:ea typeface="宋体" panose="02010600030101010101" pitchFamily="2" charset="-122"/>
                  </a:rPr>
                  <a:t>位，函数</a:t>
                </a:r>
                <a:r>
                  <a:rPr lang="en-US" altLang="zh-CN" sz="2000" b="1" kern="0" dirty="0">
                    <a:solidFill>
                      <a:srgbClr val="000000"/>
                    </a:solidFill>
                    <a:latin typeface="Tahoma" panose="020B0604030504040204"/>
                    <a:ea typeface="宋体" panose="02010600030101010101" pitchFamily="2" charset="-122"/>
                  </a:rPr>
                  <a:t>H</a:t>
                </a:r>
                <a:r>
                  <a:rPr lang="zh-CN" altLang="en-US" sz="2000" b="1" kern="0" dirty="0">
                    <a:solidFill>
                      <a:srgbClr val="000000"/>
                    </a:solidFill>
                    <a:latin typeface="Tahoma" panose="020B0604030504040204"/>
                    <a:ea typeface="宋体" panose="02010600030101010101" pitchFamily="2" charset="-122"/>
                  </a:rPr>
                  <a:t>的输入消息或数据块长度是</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位，且</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𝒃</m:t>
                    </m:r>
                    <m:r>
                      <a:rPr lang="en-US" altLang="zh-CN" sz="2000" b="1" i="1" kern="0">
                        <a:solidFill>
                          <a:srgbClr val="000000"/>
                        </a:solidFill>
                        <a:latin typeface="Cambria Math" panose="02040503050406030204"/>
                        <a:ea typeface="宋体" panose="02010600030101010101" pitchFamily="2" charset="-122"/>
                      </a:rPr>
                      <m:t>&gt;</m:t>
                    </m:r>
                    <m:r>
                      <a:rPr lang="en-US" altLang="zh-CN" sz="2000" b="1" i="1" kern="0">
                        <a:solidFill>
                          <a:srgbClr val="000000"/>
                        </a:solidFill>
                        <a:latin typeface="Cambria Math" panose="02040503050406030204"/>
                        <a:ea typeface="宋体" panose="02010600030101010101" pitchFamily="2" charset="-122"/>
                      </a:rPr>
                      <m:t>𝒏</m:t>
                    </m:r>
                  </m:oMath>
                </a14:m>
                <a:r>
                  <a:rPr lang="zh-CN" altLang="en-US" sz="2000" b="1" kern="0" dirty="0">
                    <a:solidFill>
                      <a:srgbClr val="000000"/>
                    </a:solidFill>
                    <a:latin typeface="Tahoma" panose="020B0604030504040204"/>
                    <a:ea typeface="宋体" panose="02010600030101010101" pitchFamily="2" charset="-122"/>
                  </a:rPr>
                  <a:t>。那么消息的全部可能取值的个数为</a:t>
                </a: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𝟐</m:t>
                        </m:r>
                      </m:e>
                      <m:sup>
                        <m:r>
                          <a:rPr lang="en-US" altLang="zh-CN" sz="2000" b="1" i="1" kern="0">
                            <a:solidFill>
                              <a:srgbClr val="000000"/>
                            </a:solidFill>
                            <a:latin typeface="Cambria Math" panose="02040503050406030204"/>
                            <a:ea typeface="宋体" panose="02010600030101010101" pitchFamily="2" charset="-122"/>
                          </a:rPr>
                          <m:t>𝒃</m:t>
                        </m:r>
                      </m:sup>
                    </m:sSup>
                  </m:oMath>
                </a14:m>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值的全部可能取值的个数为</a:t>
                </a: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𝟐</m:t>
                        </m:r>
                      </m:e>
                      <m:sup>
                        <m:r>
                          <a:rPr lang="en-US" altLang="zh-CN" sz="2000" b="1" i="1" kern="0">
                            <a:solidFill>
                              <a:srgbClr val="000000"/>
                            </a:solidFill>
                            <a:latin typeface="Cambria Math" panose="02040503050406030204"/>
                            <a:ea typeface="宋体" panose="02010600030101010101" pitchFamily="2" charset="-122"/>
                          </a:rPr>
                          <m:t>𝒏</m:t>
                        </m:r>
                      </m:sup>
                    </m:sSup>
                  </m:oMath>
                </a14:m>
                <a:r>
                  <a:rPr lang="zh-CN" altLang="en-US" sz="2000" b="1" kern="0" dirty="0">
                    <a:solidFill>
                      <a:srgbClr val="000000"/>
                    </a:solidFill>
                    <a:latin typeface="Tahoma" panose="020B0604030504040204"/>
                    <a:ea typeface="宋体" panose="02010600030101010101" pitchFamily="2" charset="-122"/>
                  </a:rPr>
                  <a:t>，平均每个</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值对应</a:t>
                </a: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𝟐</m:t>
                        </m:r>
                      </m:e>
                      <m:sup>
                        <m:r>
                          <a:rPr lang="en-US" altLang="zh-CN" sz="2000" b="1" i="1" kern="0">
                            <a:solidFill>
                              <a:srgbClr val="000000"/>
                            </a:solidFill>
                            <a:latin typeface="Cambria Math" panose="02040503050406030204"/>
                            <a:ea typeface="宋体" panose="02010600030101010101" pitchFamily="2" charset="-122"/>
                          </a:rPr>
                          <m:t>𝒃</m:t>
                        </m:r>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𝒏</m:t>
                        </m:r>
                      </m:sup>
                    </m:sSup>
                  </m:oMath>
                </a14:m>
                <a:r>
                  <a:rPr lang="zh-CN" altLang="en-US" sz="2000" b="1" kern="0" dirty="0">
                    <a:solidFill>
                      <a:srgbClr val="000000"/>
                    </a:solidFill>
                    <a:latin typeface="Tahoma" panose="020B0604030504040204"/>
                    <a:ea typeface="宋体" panose="02010600030101010101" pitchFamily="2" charset="-122"/>
                  </a:rPr>
                  <a:t>个原像。</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如果我们允许输入是任意长度而不是固定长度，那么每个</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值对应的原像个数将更大。</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836712"/>
                <a:ext cx="8229600" cy="5112568"/>
              </a:xfrm>
              <a:prstGeom prst="rect">
                <a:avLst/>
              </a:prstGeom>
              <a:blipFill rotWithShape="1">
                <a:blip r:embed="rId1"/>
                <a:stretch>
                  <a:fillRect l="-2" t="-8" r="2" b="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548680"/>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a:pPr>
            <a:r>
              <a:rPr lang="zh-CN" altLang="en-US" sz="2400" kern="0" dirty="0">
                <a:solidFill>
                  <a:srgbClr val="E24C05"/>
                </a:solidFill>
                <a:latin typeface="Tahoma" panose="020B0604030504040204"/>
                <a:ea typeface="宋体" panose="02010600030101010101" pitchFamily="2" charset="-122"/>
              </a:rPr>
              <a:t>密码学</a:t>
            </a:r>
            <a:r>
              <a:rPr lang="en-US" altLang="zh-CN" sz="2400" kern="0" dirty="0">
                <a:solidFill>
                  <a:srgbClr val="E24C05"/>
                </a:solidFill>
                <a:latin typeface="Tahoma" panose="020B0604030504040204"/>
                <a:ea typeface="宋体" panose="02010600030101010101" pitchFamily="2" charset="-122"/>
              </a:rPr>
              <a:t>Hash</a:t>
            </a:r>
            <a:r>
              <a:rPr lang="zh-CN" altLang="en-US" sz="2400" kern="0" dirty="0">
                <a:solidFill>
                  <a:srgbClr val="E24C05"/>
                </a:solidFill>
                <a:latin typeface="Tahoma" panose="020B0604030504040204"/>
                <a:ea typeface="宋体" panose="02010600030101010101" pitchFamily="2" charset="-122"/>
              </a:rPr>
              <a:t>函数的安全性需求</a:t>
            </a:r>
            <a:endParaRPr lang="en-US" altLang="zh-CN" sz="2000" kern="0" dirty="0">
              <a:solidFill>
                <a:srgbClr val="40458C"/>
              </a:solidFill>
              <a:latin typeface="黑体" panose="02010609060101010101" pitchFamily="49" charset="-122"/>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下表列出了被广泛认同的密码学</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函数的安全性需求。</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179512" y="1761584"/>
              <a:ext cx="8856984" cy="4043680"/>
            </p:xfrm>
            <a:graphic>
              <a:graphicData uri="http://schemas.openxmlformats.org/drawingml/2006/table">
                <a:tbl>
                  <a:tblPr firstRow="1" bandRow="1">
                    <a:tableStyleId>{5C22544A-7EE6-4342-B048-85BDC9FD1C3A}</a:tableStyleId>
                  </a:tblPr>
                  <a:tblGrid>
                    <a:gridCol w="3148330"/>
                    <a:gridCol w="5708654"/>
                  </a:tblGrid>
                  <a:tr h="370840">
                    <a:tc>
                      <a:txBody>
                        <a:bodyPr/>
                        <a:lstStyle/>
                        <a:p>
                          <a:r>
                            <a:rPr lang="zh-CN" altLang="en-US" dirty="0"/>
                            <a:t>需求</a:t>
                          </a:r>
                          <a:endParaRPr lang="zh-CN" altLang="en-US" dirty="0"/>
                        </a:p>
                      </a:txBody>
                      <a:tcPr/>
                    </a:tc>
                    <a:tc>
                      <a:txBody>
                        <a:bodyPr/>
                        <a:lstStyle/>
                        <a:p>
                          <a:r>
                            <a:rPr lang="zh-CN" altLang="en-US" dirty="0"/>
                            <a:t>描述</a:t>
                          </a:r>
                          <a:endParaRPr lang="zh-CN" altLang="en-US" dirty="0"/>
                        </a:p>
                      </a:txBody>
                      <a:tcPr/>
                    </a:tc>
                  </a:tr>
                  <a:tr h="370840">
                    <a:tc>
                      <a:txBody>
                        <a:bodyPr/>
                        <a:lstStyle/>
                        <a:p>
                          <a:r>
                            <a:rPr lang="zh-CN" altLang="en-US" dirty="0"/>
                            <a:t>输入长度可变</a:t>
                          </a:r>
                          <a:endParaRPr lang="zh-CN" altLang="en-US" dirty="0"/>
                        </a:p>
                      </a:txBody>
                      <a:tcPr/>
                    </a:tc>
                    <a:tc>
                      <a:txBody>
                        <a:bodyPr/>
                        <a:lstStyle/>
                        <a:p>
                          <a:r>
                            <a:rPr lang="en-US" altLang="zh-CN" dirty="0"/>
                            <a:t>H</a:t>
                          </a:r>
                          <a:r>
                            <a:rPr lang="zh-CN" altLang="en-US" dirty="0"/>
                            <a:t>可应用于任意大小的数据块</a:t>
                          </a:r>
                          <a:endParaRPr lang="zh-CN" altLang="en-US" dirty="0"/>
                        </a:p>
                      </a:txBody>
                      <a:tcPr/>
                    </a:tc>
                  </a:tr>
                  <a:tr h="370840">
                    <a:tc>
                      <a:txBody>
                        <a:bodyPr/>
                        <a:lstStyle/>
                        <a:p>
                          <a:r>
                            <a:rPr lang="zh-CN" altLang="en-US" dirty="0"/>
                            <a:t>输出长度固定</a:t>
                          </a:r>
                          <a:endParaRPr lang="zh-CN" altLang="en-US" dirty="0"/>
                        </a:p>
                      </a:txBody>
                      <a:tcPr/>
                    </a:tc>
                    <a:tc>
                      <a:txBody>
                        <a:bodyPr/>
                        <a:lstStyle/>
                        <a:p>
                          <a:r>
                            <a:rPr lang="en-US" altLang="zh-CN" dirty="0"/>
                            <a:t>H</a:t>
                          </a:r>
                          <a:r>
                            <a:rPr lang="zh-CN" altLang="en-US" dirty="0"/>
                            <a:t>产生定长的输出</a:t>
                          </a:r>
                          <a:endParaRPr lang="zh-CN" altLang="en-US" dirty="0"/>
                        </a:p>
                      </a:txBody>
                      <a:tcPr/>
                    </a:tc>
                  </a:tr>
                  <a:tr h="370840">
                    <a:tc>
                      <a:txBody>
                        <a:bodyPr/>
                        <a:lstStyle/>
                        <a:p>
                          <a:r>
                            <a:rPr lang="zh-CN" altLang="en-US" dirty="0"/>
                            <a:t>效率</a:t>
                          </a:r>
                          <a:endParaRPr lang="zh-CN" altLang="en-US" dirty="0"/>
                        </a:p>
                      </a:txBody>
                      <a:tcPr/>
                    </a:tc>
                    <a:tc>
                      <a:txBody>
                        <a:bodyPr/>
                        <a:lstStyle/>
                        <a:p>
                          <a:r>
                            <a:rPr lang="zh-CN" altLang="en-US" dirty="0"/>
                            <a:t>对任意给定的</a:t>
                          </a:r>
                          <a14:m>
                            <m:oMath xmlns:m="http://schemas.openxmlformats.org/officeDocument/2006/math">
                              <m:r>
                                <a:rPr lang="en-US" altLang="zh-CN" i="1" dirty="0" smtClean="0">
                                  <a:latin typeface="Cambria Math" panose="02040503050406030204" pitchFamily="18" charset="0"/>
                                </a:rPr>
                                <m:t>𝑥</m:t>
                              </m:r>
                            </m:oMath>
                          </a14:m>
                          <a:r>
                            <a:rPr lang="zh-CN" altLang="en-US" dirty="0"/>
                            <a:t>，计算</a:t>
                          </a:r>
                          <a14:m>
                            <m:oMath xmlns:m="http://schemas.openxmlformats.org/officeDocument/2006/math">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比较容易，用硬件和软件均可实现</a:t>
                          </a:r>
                          <a:endParaRPr lang="zh-CN" altLang="en-US" dirty="0"/>
                        </a:p>
                      </a:txBody>
                      <a:tcPr/>
                    </a:tc>
                  </a:tr>
                  <a:tr h="370840">
                    <a:tc>
                      <a:txBody>
                        <a:bodyPr/>
                        <a:lstStyle/>
                        <a:p>
                          <a:r>
                            <a:rPr lang="zh-CN" altLang="en-US" dirty="0"/>
                            <a:t>抗原像攻击</a:t>
                          </a:r>
                          <a:r>
                            <a:rPr lang="en-US" altLang="zh-CN" dirty="0"/>
                            <a:t>(</a:t>
                          </a:r>
                          <a:r>
                            <a:rPr lang="zh-CN" altLang="en-US" dirty="0"/>
                            <a:t>单向性</a:t>
                          </a:r>
                          <a:r>
                            <a:rPr lang="en-US" altLang="zh-CN" dirty="0"/>
                            <a:t>)</a:t>
                          </a:r>
                          <a:endParaRPr lang="zh-CN" altLang="en-US" dirty="0"/>
                        </a:p>
                      </a:txBody>
                      <a:tcPr/>
                    </a:tc>
                    <a:tc>
                      <a:txBody>
                        <a:bodyPr/>
                        <a:lstStyle/>
                        <a:p>
                          <a:r>
                            <a:rPr lang="zh-CN" altLang="en-US" dirty="0"/>
                            <a:t>对任意给定的</a:t>
                          </a:r>
                          <a:r>
                            <a:rPr lang="en-US" altLang="zh-CN" dirty="0"/>
                            <a:t>Hash</a:t>
                          </a:r>
                          <a:r>
                            <a:rPr lang="zh-CN" altLang="en-US" dirty="0"/>
                            <a:t>码</a:t>
                          </a:r>
                          <a14:m>
                            <m:oMath xmlns:m="http://schemas.openxmlformats.org/officeDocument/2006/math">
                              <m:r>
                                <a:rPr lang="en-US" altLang="zh-CN" i="1" dirty="0" smtClean="0">
                                  <a:latin typeface="Cambria Math" panose="02040503050406030204" pitchFamily="18" charset="0"/>
                                </a:rPr>
                                <m:t>ℎ</m:t>
                              </m:r>
                            </m:oMath>
                          </a14:m>
                          <a:r>
                            <a:rPr lang="zh-CN" altLang="en-US" dirty="0"/>
                            <a:t>，找到满足</a:t>
                          </a:r>
                          <a14:m>
                            <m:oMath xmlns:m="http://schemas.openxmlformats.org/officeDocument/2006/math">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ℎ</m:t>
                              </m:r>
                            </m:oMath>
                          </a14:m>
                          <a:r>
                            <a:rPr lang="zh-CN" altLang="en-US" dirty="0"/>
                            <a:t>的</a:t>
                          </a:r>
                          <a14:m>
                            <m:oMath xmlns:m="http://schemas.openxmlformats.org/officeDocument/2006/math">
                              <m:r>
                                <a:rPr lang="en-US" altLang="zh-CN" i="1" dirty="0" smtClean="0">
                                  <a:latin typeface="Cambria Math" panose="02040503050406030204" pitchFamily="18" charset="0"/>
                                </a:rPr>
                                <m:t>𝑦</m:t>
                              </m:r>
                            </m:oMath>
                          </a14:m>
                          <a:r>
                            <a:rPr lang="zh-CN" altLang="en-US" dirty="0"/>
                            <a:t>在计算上是不可行的</a:t>
                          </a:r>
                          <a:endParaRPr lang="zh-CN" altLang="en-US" dirty="0"/>
                        </a:p>
                      </a:txBody>
                      <a:tcPr/>
                    </a:tc>
                  </a:tr>
                  <a:tr h="370840">
                    <a:tc>
                      <a:txBody>
                        <a:bodyPr/>
                        <a:lstStyle/>
                        <a:p>
                          <a:r>
                            <a:rPr lang="zh-CN" altLang="en-US" dirty="0"/>
                            <a:t>抗第二原像攻击</a:t>
                          </a:r>
                          <a:r>
                            <a:rPr lang="en-US" altLang="zh-CN" dirty="0"/>
                            <a:t>(</a:t>
                          </a:r>
                          <a:r>
                            <a:rPr lang="zh-CN" altLang="en-US" dirty="0"/>
                            <a:t>抗弱碰撞性</a:t>
                          </a:r>
                          <a:r>
                            <a:rPr lang="en-US" altLang="zh-CN" dirty="0"/>
                            <a:t>)</a:t>
                          </a:r>
                          <a:endParaRPr lang="zh-CN" altLang="en-US" dirty="0"/>
                        </a:p>
                      </a:txBody>
                      <a:tcPr/>
                    </a:tc>
                    <a:tc>
                      <a:txBody>
                        <a:bodyPr/>
                        <a:lstStyle/>
                        <a:p>
                          <a:r>
                            <a:rPr lang="zh-CN" altLang="en-US" dirty="0"/>
                            <a:t>对任意给定的分块</a:t>
                          </a:r>
                          <a14:m>
                            <m:oMath xmlns:m="http://schemas.openxmlformats.org/officeDocument/2006/math">
                              <m:r>
                                <a:rPr lang="en-US" altLang="zh-CN" i="1" dirty="0" smtClean="0">
                                  <a:latin typeface="Cambria Math" panose="02040503050406030204" pitchFamily="18" charset="0"/>
                                </a:rPr>
                                <m:t>𝑥</m:t>
                              </m:r>
                            </m:oMath>
                          </a14:m>
                          <a:r>
                            <a:rPr lang="zh-CN" altLang="en-US" dirty="0"/>
                            <a:t>，找到满足</a:t>
                          </a:r>
                          <a14:m>
                            <m:oMath xmlns:m="http://schemas.openxmlformats.org/officeDocument/2006/math">
                              <m:r>
                                <a:rPr lang="en-US" altLang="zh-CN" b="0" i="1" smtClean="0">
                                  <a:latin typeface="Cambria Math" panose="02040503050406030204"/>
                                </a:rPr>
                                <m:t>𝑦</m:t>
                              </m:r>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𝑥</m:t>
                              </m:r>
                            </m:oMath>
                          </a14:m>
                          <a:r>
                            <a:rPr lang="zh-CN" altLang="en-US" dirty="0"/>
                            <a:t>且</a:t>
                          </a:r>
                          <a14:m>
                            <m:oMath xmlns:m="http://schemas.openxmlformats.org/officeDocument/2006/math">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的</a:t>
                          </a:r>
                          <a14:m>
                            <m:oMath xmlns:m="http://schemas.openxmlformats.org/officeDocument/2006/math">
                              <m:r>
                                <a:rPr lang="en-US" altLang="zh-CN" i="1" dirty="0" smtClean="0">
                                  <a:latin typeface="Cambria Math" panose="02040503050406030204" pitchFamily="18" charset="0"/>
                                </a:rPr>
                                <m:t>𝑦</m:t>
                              </m:r>
                            </m:oMath>
                          </a14:m>
                          <a:r>
                            <a:rPr lang="zh-CN" altLang="en-US" dirty="0"/>
                            <a:t>在计算上是不可行的</a:t>
                          </a:r>
                          <a:endParaRPr lang="zh-CN" altLang="en-US" dirty="0"/>
                        </a:p>
                      </a:txBody>
                      <a:tcPr/>
                    </a:tc>
                  </a:tr>
                  <a:tr h="370840">
                    <a:tc>
                      <a:txBody>
                        <a:bodyPr/>
                        <a:lstStyle/>
                        <a:p>
                          <a:r>
                            <a:rPr lang="zh-CN" altLang="en-US" dirty="0"/>
                            <a:t>抗碰撞攻击</a:t>
                          </a:r>
                          <a:r>
                            <a:rPr lang="en-US" altLang="zh-CN" dirty="0"/>
                            <a:t>(</a:t>
                          </a:r>
                          <a:r>
                            <a:rPr lang="zh-CN" altLang="en-US" dirty="0"/>
                            <a:t>抗强碰撞性</a:t>
                          </a:r>
                          <a:r>
                            <a:rPr lang="en-US" altLang="zh-CN" dirty="0"/>
                            <a:t>)</a:t>
                          </a:r>
                          <a:endParaRPr lang="zh-CN" altLang="en-US" dirty="0"/>
                        </a:p>
                      </a:txBody>
                      <a:tcPr/>
                    </a:tc>
                    <a:tc>
                      <a:txBody>
                        <a:bodyPr/>
                        <a:lstStyle/>
                        <a:p>
                          <a:r>
                            <a:rPr lang="zh-CN" altLang="en-US" dirty="0"/>
                            <a:t>找到任何满足</a:t>
                          </a:r>
                          <a14:m>
                            <m:oMath xmlns:m="http://schemas.openxmlformats.org/officeDocument/2006/math">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的偶对</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𝑥</m:t>
                              </m:r>
                              <m:r>
                                <a:rPr lang="en-US" altLang="zh-CN" i="1" dirty="0" err="1">
                                  <a:latin typeface="Cambria Math" panose="02040503050406030204" pitchFamily="18" charset="0"/>
                                </a:rPr>
                                <m:t>,</m:t>
                              </m:r>
                              <m:r>
                                <a:rPr lang="en-US" altLang="zh-CN" i="1" dirty="0" err="1">
                                  <a:latin typeface="Cambria Math" panose="02040503050406030204" pitchFamily="18" charset="0"/>
                                </a:rPr>
                                <m:t>𝑦</m:t>
                              </m:r>
                              <m:r>
                                <a:rPr lang="en-US" altLang="zh-CN" i="1" dirty="0">
                                  <a:latin typeface="Cambria Math" panose="02040503050406030204" pitchFamily="18" charset="0"/>
                                </a:rPr>
                                <m:t>)</m:t>
                              </m:r>
                            </m:oMath>
                          </a14:m>
                          <a:r>
                            <a:rPr lang="zh-CN" altLang="en-US" dirty="0"/>
                            <a:t>在计算上是不可行的</a:t>
                          </a:r>
                          <a:endParaRPr lang="zh-CN" altLang="en-US" dirty="0"/>
                        </a:p>
                      </a:txBody>
                      <a:tcPr/>
                    </a:tc>
                  </a:tr>
                  <a:tr h="370840">
                    <a:tc>
                      <a:txBody>
                        <a:bodyPr/>
                        <a:lstStyle/>
                        <a:p>
                          <a:r>
                            <a:rPr lang="zh-CN" altLang="en-US" dirty="0"/>
                            <a:t>伪随机性</a:t>
                          </a:r>
                          <a:endParaRPr lang="zh-CN" altLang="en-US" dirty="0"/>
                        </a:p>
                      </a:txBody>
                      <a:tcPr/>
                    </a:tc>
                    <a:tc>
                      <a:txBody>
                        <a:bodyPr/>
                        <a:lstStyle/>
                        <a:p>
                          <a14:m>
                            <m:oMath xmlns:m="http://schemas.openxmlformats.org/officeDocument/2006/math">
                              <m:r>
                                <a:rPr lang="en-US" altLang="zh-CN" i="1" dirty="0" smtClean="0">
                                  <a:latin typeface="Cambria Math" panose="02040503050406030204" pitchFamily="18" charset="0"/>
                                </a:rPr>
                                <m:t>𝐻</m:t>
                              </m:r>
                            </m:oMath>
                          </a14:m>
                          <a:r>
                            <a:rPr lang="zh-CN" altLang="en-US" dirty="0"/>
                            <a:t>的输出满足伪随机性测试标准</a:t>
                          </a:r>
                          <a:endParaRPr lang="zh-CN" altLang="en-US" dirty="0"/>
                        </a:p>
                      </a:txBody>
                      <a:tcPr/>
                    </a:tc>
                  </a:tr>
                </a:tbl>
              </a:graphicData>
            </a:graphic>
          </p:graphicFrame>
        </mc:Choice>
        <mc:Fallback xmlns="">
          <p:graphicFrame>
            <p:nvGraphicFramePr>
              <p:cNvPr id="2" name="表格 1"/>
              <p:cNvGraphicFramePr>
                <a:graphicFrameLocks noGrp="1"/>
              </p:cNvGraphicFramePr>
              <p:nvPr/>
            </p:nvGraphicFramePr>
            <p:xfrm>
              <a:off x="179512" y="1761584"/>
              <a:ext cx="8856984" cy="4043680"/>
            </p:xfrm>
            <a:graphic>
              <a:graphicData uri="http://schemas.openxmlformats.org/drawingml/2006/table">
                <a:tbl>
                  <a:tblPr firstRow="1" bandRow="1">
                    <a:tableStyleId>{5C22544A-7EE6-4342-B048-85BDC9FD1C3A}</a:tableStyleId>
                  </a:tblPr>
                  <a:tblGrid>
                    <a:gridCol w="3148330"/>
                    <a:gridCol w="5708654"/>
                  </a:tblGrid>
                  <a:tr h="370840">
                    <a:tc>
                      <a:txBody>
                        <a:bodyPr/>
                        <a:lstStyle/>
                        <a:p>
                          <a:r>
                            <a:rPr lang="zh-CN" altLang="en-US" dirty="0"/>
                            <a:t>需求</a:t>
                          </a:r>
                          <a:endParaRPr lang="zh-CN" altLang="en-US" dirty="0"/>
                        </a:p>
                      </a:txBody>
                      <a:tcPr/>
                    </a:tc>
                    <a:tc>
                      <a:txBody>
                        <a:bodyPr/>
                        <a:lstStyle/>
                        <a:p>
                          <a:r>
                            <a:rPr lang="zh-CN" altLang="en-US" dirty="0"/>
                            <a:t>描述</a:t>
                          </a:r>
                          <a:endParaRPr lang="zh-CN" altLang="en-US" dirty="0"/>
                        </a:p>
                      </a:txBody>
                      <a:tcPr/>
                    </a:tc>
                  </a:tr>
                  <a:tr h="370840">
                    <a:tc>
                      <a:txBody>
                        <a:bodyPr/>
                        <a:lstStyle/>
                        <a:p>
                          <a:r>
                            <a:rPr lang="zh-CN" altLang="en-US" dirty="0"/>
                            <a:t>输入长度可变</a:t>
                          </a:r>
                          <a:endParaRPr lang="zh-CN" altLang="en-US" dirty="0"/>
                        </a:p>
                      </a:txBody>
                      <a:tcPr/>
                    </a:tc>
                    <a:tc>
                      <a:txBody>
                        <a:bodyPr/>
                        <a:lstStyle/>
                        <a:p>
                          <a:r>
                            <a:rPr lang="en-US" altLang="zh-CN" dirty="0"/>
                            <a:t>H</a:t>
                          </a:r>
                          <a:r>
                            <a:rPr lang="zh-CN" altLang="en-US" dirty="0"/>
                            <a:t>可应用于任意大小的数据块</a:t>
                          </a:r>
                          <a:endParaRPr lang="zh-CN" altLang="en-US" dirty="0"/>
                        </a:p>
                      </a:txBody>
                      <a:tcPr/>
                    </a:tc>
                  </a:tr>
                  <a:tr h="370840">
                    <a:tc>
                      <a:txBody>
                        <a:bodyPr/>
                        <a:lstStyle/>
                        <a:p>
                          <a:r>
                            <a:rPr lang="zh-CN" altLang="en-US" dirty="0"/>
                            <a:t>输出长度固定</a:t>
                          </a:r>
                          <a:endParaRPr lang="zh-CN" altLang="en-US" dirty="0"/>
                        </a:p>
                      </a:txBody>
                      <a:tcPr/>
                    </a:tc>
                    <a:tc>
                      <a:txBody>
                        <a:bodyPr/>
                        <a:lstStyle/>
                        <a:p>
                          <a:r>
                            <a:rPr lang="en-US" altLang="zh-CN" dirty="0"/>
                            <a:t>H</a:t>
                          </a:r>
                          <a:r>
                            <a:rPr lang="zh-CN" altLang="en-US" dirty="0"/>
                            <a:t>产生定长的输出</a:t>
                          </a:r>
                          <a:endParaRPr lang="zh-CN" altLang="en-US" dirty="0"/>
                        </a:p>
                      </a:txBody>
                      <a:tcPr/>
                    </a:tc>
                  </a:tr>
                  <a:tr h="640080">
                    <a:tc>
                      <a:txBody>
                        <a:bodyPr/>
                        <a:lstStyle/>
                        <a:p>
                          <a:r>
                            <a:rPr lang="zh-CN" altLang="en-US" dirty="0"/>
                            <a:t>效率</a:t>
                          </a:r>
                          <a:endParaRPr lang="zh-CN" altLang="en-US" dirty="0"/>
                        </a:p>
                      </a:txBody>
                      <a:tcPr/>
                    </a:tc>
                    <a:tc>
                      <a:txBody>
                        <a:bodyPr/>
                        <a:lstStyle/>
                        <a:p>
                          <a:endParaRPr lang="zh-CN"/>
                        </a:p>
                      </a:txBody>
                      <a:tcPr>
                        <a:blipFill>
                          <a:blip r:embed="rId1"/>
                        </a:blipFill>
                      </a:tcPr>
                    </a:tc>
                  </a:tr>
                  <a:tr h="640080">
                    <a:tc>
                      <a:txBody>
                        <a:bodyPr/>
                        <a:lstStyle/>
                        <a:p>
                          <a:r>
                            <a:rPr lang="zh-CN" altLang="en-US" dirty="0"/>
                            <a:t>抗原像攻击</a:t>
                          </a:r>
                          <a:r>
                            <a:rPr lang="en-US" altLang="zh-CN" dirty="0"/>
                            <a:t>(</a:t>
                          </a:r>
                          <a:r>
                            <a:rPr lang="zh-CN" altLang="en-US" dirty="0"/>
                            <a:t>单向性</a:t>
                          </a:r>
                          <a:r>
                            <a:rPr lang="en-US" altLang="zh-CN" dirty="0"/>
                            <a:t>)</a:t>
                          </a:r>
                          <a:endParaRPr lang="zh-CN" altLang="en-US" dirty="0"/>
                        </a:p>
                      </a:txBody>
                      <a:tcPr/>
                    </a:tc>
                    <a:tc>
                      <a:txBody>
                        <a:bodyPr/>
                        <a:lstStyle/>
                        <a:p>
                          <a:endParaRPr lang="zh-CN"/>
                        </a:p>
                      </a:txBody>
                      <a:tcPr>
                        <a:blipFill>
                          <a:blip r:embed="rId1"/>
                        </a:blipFill>
                      </a:tcPr>
                    </a:tc>
                  </a:tr>
                  <a:tr h="640080">
                    <a:tc>
                      <a:txBody>
                        <a:bodyPr/>
                        <a:lstStyle/>
                        <a:p>
                          <a:r>
                            <a:rPr lang="zh-CN" altLang="en-US" dirty="0"/>
                            <a:t>抗第二原像攻击</a:t>
                          </a:r>
                          <a:r>
                            <a:rPr lang="en-US" altLang="zh-CN" dirty="0"/>
                            <a:t>(</a:t>
                          </a:r>
                          <a:r>
                            <a:rPr lang="zh-CN" altLang="en-US" dirty="0"/>
                            <a:t>抗弱碰撞性</a:t>
                          </a:r>
                          <a:r>
                            <a:rPr lang="en-US" altLang="zh-CN" dirty="0"/>
                            <a:t>)</a:t>
                          </a:r>
                          <a:endParaRPr lang="zh-CN" altLang="en-US" dirty="0"/>
                        </a:p>
                      </a:txBody>
                      <a:tcPr/>
                    </a:tc>
                    <a:tc>
                      <a:txBody>
                        <a:bodyPr/>
                        <a:lstStyle/>
                        <a:p>
                          <a:endParaRPr lang="zh-CN"/>
                        </a:p>
                      </a:txBody>
                      <a:tcPr>
                        <a:blipFill>
                          <a:blip r:embed="rId1"/>
                        </a:blipFill>
                      </a:tcPr>
                    </a:tc>
                  </a:tr>
                  <a:tr h="640080">
                    <a:tc>
                      <a:txBody>
                        <a:bodyPr/>
                        <a:lstStyle/>
                        <a:p>
                          <a:r>
                            <a:rPr lang="zh-CN" altLang="en-US" dirty="0"/>
                            <a:t>抗碰撞攻击</a:t>
                          </a:r>
                          <a:r>
                            <a:rPr lang="en-US" altLang="zh-CN" dirty="0"/>
                            <a:t>(</a:t>
                          </a:r>
                          <a:r>
                            <a:rPr lang="zh-CN" altLang="en-US" dirty="0"/>
                            <a:t>抗强碰撞性</a:t>
                          </a:r>
                          <a:r>
                            <a:rPr lang="en-US" altLang="zh-CN" dirty="0"/>
                            <a:t>)</a:t>
                          </a:r>
                          <a:endParaRPr lang="zh-CN" altLang="en-US" dirty="0"/>
                        </a:p>
                      </a:txBody>
                      <a:tcPr/>
                    </a:tc>
                    <a:tc>
                      <a:txBody>
                        <a:bodyPr/>
                        <a:lstStyle/>
                        <a:p>
                          <a:endParaRPr lang="zh-CN"/>
                        </a:p>
                      </a:txBody>
                      <a:tcPr>
                        <a:blipFill>
                          <a:blip r:embed="rId1"/>
                        </a:blipFill>
                      </a:tcPr>
                    </a:tc>
                  </a:tr>
                  <a:tr h="370840">
                    <a:tc>
                      <a:txBody>
                        <a:bodyPr/>
                        <a:lstStyle/>
                        <a:p>
                          <a:r>
                            <a:rPr lang="zh-CN" altLang="en-US" dirty="0"/>
                            <a:t>伪随机性</a:t>
                          </a:r>
                          <a:endParaRPr lang="zh-CN" altLang="en-US" dirty="0"/>
                        </a:p>
                      </a:txBody>
                      <a:tcPr/>
                    </a:tc>
                    <a:tc>
                      <a:txBody>
                        <a:bodyPr/>
                        <a:lstStyle/>
                        <a:p>
                          <a:endParaRPr lang="zh-CN"/>
                        </a:p>
                      </a:txBody>
                      <a:tcPr>
                        <a:blipFill>
                          <a:blip r:embed="rId1"/>
                        </a:blipFill>
                      </a:tcPr>
                    </a:tc>
                  </a:tr>
                </a:tbl>
              </a:graphicData>
            </a:graphic>
          </p:graphicFrame>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251520" y="836712"/>
                <a:ext cx="8445624"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第</a:t>
                </a:r>
                <a:r>
                  <a:rPr lang="en-US" altLang="zh-CN" sz="1800" b="1" kern="0" dirty="0">
                    <a:solidFill>
                      <a:srgbClr val="000000"/>
                    </a:solidFill>
                    <a:latin typeface="Tahoma" panose="020B0604030504040204"/>
                    <a:ea typeface="宋体" panose="02010600030101010101" pitchFamily="2" charset="-122"/>
                  </a:rPr>
                  <a:t>4</a:t>
                </a:r>
                <a:r>
                  <a:rPr lang="zh-CN" altLang="en-US" sz="1800" b="1" kern="0" dirty="0">
                    <a:solidFill>
                      <a:srgbClr val="000000"/>
                    </a:solidFill>
                    <a:latin typeface="Tahoma" panose="020B0604030504040204"/>
                    <a:ea typeface="宋体" panose="02010600030101010101" pitchFamily="2" charset="-122"/>
                  </a:rPr>
                  <a:t>个条件单向性是指，由消息很容易计算出</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码，但是由</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码却不能计算出相应的消息。对使用一个</a:t>
                </a:r>
                <a:r>
                  <a:rPr lang="zh-CN" altLang="en-US" sz="1800" b="1" kern="0" dirty="0">
                    <a:solidFill>
                      <a:srgbClr val="FF0000"/>
                    </a:solidFill>
                    <a:latin typeface="Tahoma" panose="020B0604030504040204"/>
                    <a:ea typeface="宋体" panose="02010600030101010101" pitchFamily="2" charset="-122"/>
                  </a:rPr>
                  <a:t>秘密值</a:t>
                </a:r>
                <a:r>
                  <a:rPr lang="zh-CN" altLang="en-US" sz="1800" b="1" kern="0" dirty="0">
                    <a:solidFill>
                      <a:srgbClr val="000000"/>
                    </a:solidFill>
                    <a:latin typeface="Tahoma" panose="020B0604030504040204"/>
                    <a:ea typeface="宋体" panose="02010600030101010101" pitchFamily="2" charset="-122"/>
                  </a:rPr>
                  <a:t>的认证方法，这个性质非常重要。虽然该秘密值本身并不传送，但若</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函数不是单向的，则攻击者可以按照如下方式很容易地找出这个秘密值：若攻击者能够观察或截获到传送的消息，则他可以得到消息</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𝑴</m:t>
                    </m:r>
                  </m:oMath>
                </a14:m>
                <a:r>
                  <a:rPr lang="zh-CN" altLang="en-US" sz="1800" b="1" kern="0" dirty="0">
                    <a:solidFill>
                      <a:srgbClr val="000000"/>
                    </a:solidFill>
                    <a:latin typeface="Tahoma" panose="020B0604030504040204"/>
                    <a:ea typeface="宋体" panose="02010600030101010101" pitchFamily="2" charset="-122"/>
                  </a:rPr>
                  <a:t>和</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𝒉</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𝑯</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𝑺</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𝑴</m:t>
                    </m:r>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，然后求出</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函数的逆，从而得</a:t>
                </a:r>
                <a14:m>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𝑺</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𝑴</m:t>
                    </m:r>
                    <m:r>
                      <a:rPr lang="en-US" altLang="zh-CN" sz="1800" b="1" i="1" kern="0" smtClean="0">
                        <a:solidFill>
                          <a:srgbClr val="000000"/>
                        </a:solidFill>
                        <a:latin typeface="Cambria Math" panose="02040503050406030204"/>
                        <a:ea typeface="宋体" panose="02010600030101010101" pitchFamily="2" charset="-122"/>
                      </a:rPr>
                      <m:t>=</m:t>
                    </m:r>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𝑯</m:t>
                        </m:r>
                      </m:e>
                      <m:sup>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p>
                    </m:sSup>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𝑴</m:t>
                    </m:r>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𝑫</m:t>
                        </m:r>
                      </m:e>
                      <m:sub>
                        <m:r>
                          <a:rPr lang="en-US" altLang="zh-CN" sz="1800" b="1" i="1" kern="0" smtClean="0">
                            <a:solidFill>
                              <a:srgbClr val="000000"/>
                            </a:solidFill>
                            <a:latin typeface="Cambria Math" panose="02040503050406030204"/>
                            <a:ea typeface="宋体" panose="02010600030101010101" pitchFamily="2" charset="-122"/>
                          </a:rPr>
                          <m:t>𝑴</m:t>
                        </m:r>
                      </m:sub>
                    </m:sSub>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。由于攻击者已知</a:t>
                </a:r>
                <a:r>
                  <a:rPr lang="en-US" altLang="zh-CN" sz="1800" b="1" kern="0" dirty="0">
                    <a:solidFill>
                      <a:srgbClr val="000000"/>
                    </a:solidFill>
                    <a:latin typeface="Tahoma" panose="020B0604030504040204"/>
                    <a:ea typeface="宋体" panose="02010600030101010101" pitchFamily="2" charset="-122"/>
                  </a:rPr>
                  <a:t>M</a:t>
                </a:r>
                <a:r>
                  <a:rPr lang="zh-CN" altLang="en-US" sz="1800" b="1" kern="0" dirty="0">
                    <a:solidFill>
                      <a:srgbClr val="000000"/>
                    </a:solidFill>
                    <a:latin typeface="Tahoma" panose="020B0604030504040204"/>
                    <a:ea typeface="宋体" panose="02010600030101010101" pitchFamily="2" charset="-122"/>
                  </a:rPr>
                  <a:t>和</a:t>
                </a:r>
                <a14:m>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𝑺</m:t>
                        </m:r>
                      </m:e>
                      <m:sub>
                        <m:r>
                          <a:rPr lang="en-US" altLang="zh-CN" sz="1800" b="1" i="1" kern="0" smtClean="0">
                            <a:solidFill>
                              <a:srgbClr val="000000"/>
                            </a:solidFill>
                            <a:latin typeface="Cambria Math" panose="02040503050406030204"/>
                            <a:ea typeface="宋体" panose="02010600030101010101" pitchFamily="2" charset="-122"/>
                          </a:rPr>
                          <m:t>𝑨𝑩</m:t>
                        </m:r>
                      </m:sub>
                    </m:sSub>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𝑴</m:t>
                    </m:r>
                  </m:oMath>
                </a14:m>
                <a:r>
                  <a:rPr lang="zh-CN" altLang="en-US" sz="1800" b="1" kern="0" dirty="0">
                    <a:solidFill>
                      <a:srgbClr val="000000"/>
                    </a:solidFill>
                    <a:latin typeface="Tahoma" panose="020B0604030504040204"/>
                    <a:ea typeface="宋体" panose="02010600030101010101" pitchFamily="2" charset="-122"/>
                  </a:rPr>
                  <a:t>，所以可得出</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𝑺</m:t>
                        </m:r>
                      </m:e>
                      <m:sub>
                        <m:r>
                          <a:rPr lang="en-US" altLang="zh-CN" sz="1800" b="1" i="1" kern="0">
                            <a:solidFill>
                              <a:srgbClr val="000000"/>
                            </a:solidFill>
                            <a:latin typeface="Cambria Math" panose="02040503050406030204"/>
                            <a:ea typeface="宋体" panose="02010600030101010101" pitchFamily="2" charset="-122"/>
                          </a:rPr>
                          <m:t>𝑨𝑩</m:t>
                        </m:r>
                      </m:sub>
                    </m:sSub>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第</a:t>
                </a:r>
                <a:r>
                  <a:rPr lang="en-US" altLang="zh-CN" sz="1800" b="1" kern="0" dirty="0">
                    <a:solidFill>
                      <a:srgbClr val="000000"/>
                    </a:solidFill>
                    <a:latin typeface="Tahoma" panose="020B0604030504040204"/>
                    <a:ea typeface="宋体" panose="02010600030101010101" pitchFamily="2" charset="-122"/>
                  </a:rPr>
                  <a:t>5</a:t>
                </a:r>
                <a:r>
                  <a:rPr lang="zh-CN" altLang="en-US" sz="1800" b="1" kern="0" dirty="0">
                    <a:solidFill>
                      <a:srgbClr val="000000"/>
                    </a:solidFill>
                    <a:latin typeface="Tahoma" panose="020B0604030504040204"/>
                    <a:ea typeface="宋体" panose="02010600030101010101" pitchFamily="2" charset="-122"/>
                  </a:rPr>
                  <a:t>个性质抗弱碰撞性可以保证，不能找到与给定消息具有相同</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值的另一消息，因此可以在使用对</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加密的方法中防止伪造。如果第</a:t>
                </a:r>
                <a:r>
                  <a:rPr lang="en-US" altLang="zh-CN" sz="1800" b="1" kern="0" dirty="0">
                    <a:solidFill>
                      <a:srgbClr val="000000"/>
                    </a:solidFill>
                    <a:latin typeface="Tahoma" panose="020B0604030504040204"/>
                    <a:ea typeface="宋体" panose="02010600030101010101" pitchFamily="2" charset="-122"/>
                  </a:rPr>
                  <a:t>5</a:t>
                </a:r>
                <a:r>
                  <a:rPr lang="zh-CN" altLang="en-US" sz="1800" b="1" kern="0" dirty="0">
                    <a:solidFill>
                      <a:srgbClr val="000000"/>
                    </a:solidFill>
                    <a:latin typeface="Tahoma" panose="020B0604030504040204"/>
                    <a:ea typeface="宋体" panose="02010600030101010101" pitchFamily="2" charset="-122"/>
                  </a:rPr>
                  <a:t>条不成立，那么攻击者可以先观察或截获一条消息机器加密的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码，然后由消息产生一个未加密的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码，最后产生另一个具有相同</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码的替代消息。</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251520" y="836712"/>
                <a:ext cx="8445624" cy="5112568"/>
              </a:xfrm>
              <a:prstGeom prst="rect">
                <a:avLst/>
              </a:prstGeom>
              <a:blipFill rotWithShape="1">
                <a:blip r:embed="rId1"/>
                <a:stretch>
                  <a:fillRect l="-1" t="-8" r="2" b="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052735"/>
            <a:ext cx="8229600" cy="3528393"/>
          </a:xfrm>
        </p:spPr>
        <p:txBody>
          <a:bodyPr>
            <a:noAutofit/>
          </a:bodyPr>
          <a:lstStyle/>
          <a:p>
            <a:pPr marL="457200" lvl="2" indent="-457200" eaLnBrk="1" hangingPunct="1">
              <a:lnSpc>
                <a:spcPct val="130000"/>
              </a:lnSpc>
              <a:spcBef>
                <a:spcPts val="12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在安全应用中使用的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函数称为密码学</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a:t>
            </a:r>
            <a:endParaRPr kumimoji="1"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ts val="12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密码学</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要求如下两种情况在计算机上不可行</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即没有攻击方法比穷举攻击更有效</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259205" lvl="2" indent="-457200" eaLnBrk="1" hangingPunct="1">
              <a:lnSpc>
                <a:spcPct val="130000"/>
              </a:lnSpc>
              <a:spcBef>
                <a:spcPts val="1200"/>
              </a:spcBef>
              <a:buClr>
                <a:srgbClr val="4768F5"/>
              </a:buClr>
              <a:buFont typeface="+mj-lt"/>
              <a:buAutoNum type="alphaLcParenR"/>
            </a:pPr>
            <a:r>
              <a:rPr kumimoji="1" lang="zh-CN" altLang="en-US" sz="2000" b="1" kern="0" dirty="0">
                <a:solidFill>
                  <a:srgbClr val="000000"/>
                </a:solidFill>
                <a:latin typeface="Tahoma" panose="020B0604030504040204"/>
                <a:ea typeface="宋体" panose="02010600030101010101" pitchFamily="2" charset="-122"/>
              </a:rPr>
              <a:t>对预先指定的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值找到对应的数据块</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单向性</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259205" lvl="2" indent="-457200" eaLnBrk="1" hangingPunct="1">
              <a:lnSpc>
                <a:spcPct val="130000"/>
              </a:lnSpc>
              <a:spcBef>
                <a:spcPts val="1200"/>
              </a:spcBef>
              <a:buClr>
                <a:srgbClr val="4768F5"/>
              </a:buClr>
              <a:buFont typeface="+mj-lt"/>
              <a:buAutoNum type="alphaLcParenR"/>
            </a:pPr>
            <a:r>
              <a:rPr kumimoji="1" lang="zh-CN" altLang="en-US" sz="2000" b="1" kern="0" dirty="0">
                <a:solidFill>
                  <a:srgbClr val="000000"/>
                </a:solidFill>
                <a:latin typeface="Tahoma" panose="020B0604030504040204"/>
                <a:ea typeface="宋体" panose="02010600030101010101" pitchFamily="2" charset="-122"/>
              </a:rPr>
              <a:t>找到两个不同的数据块对应相同的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值</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抗碰撞性</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ts val="12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由于</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有上述特性，所以，常被用于判断数据</a:t>
            </a:r>
            <a:r>
              <a:rPr kumimoji="1" lang="zh-CN" altLang="en-US" sz="2000" b="1" kern="0" dirty="0">
                <a:solidFill>
                  <a:srgbClr val="0070C0"/>
                </a:solidFill>
                <a:latin typeface="Tahoma" panose="020B0604030504040204"/>
                <a:ea typeface="宋体" panose="02010600030101010101" pitchFamily="2" charset="-122"/>
              </a:rPr>
              <a:t>是否被篡改过</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kumimoji="1" lang="en-US" altLang="zh-CN" sz="2000" b="1" kern="0" dirty="0">
              <a:solidFill>
                <a:srgbClr val="000000"/>
              </a:solidFill>
              <a:latin typeface="Tahoma" panose="020B0604030504040204"/>
              <a:ea typeface="宋体" panose="02010600030101010101" pitchFamily="2" charset="-122"/>
            </a:endParaRPr>
          </a:p>
        </p:txBody>
      </p:sp>
      <p:sp>
        <p:nvSpPr>
          <p:cNvPr id="7" name="Rectangle 2"/>
          <p:cNvSpPr txBox="1">
            <a:spLocks noChangeArrowheads="1"/>
          </p:cNvSpPr>
          <p:nvPr/>
        </p:nvSpPr>
        <p:spPr>
          <a:xfrm>
            <a:off x="5004048" y="0"/>
            <a:ext cx="413402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如果一个</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函数满足前</a:t>
            </a:r>
            <a:r>
              <a:rPr lang="en-US" altLang="zh-CN" sz="1800" b="1" kern="0" dirty="0">
                <a:solidFill>
                  <a:srgbClr val="000000"/>
                </a:solidFill>
                <a:latin typeface="Tahoma" panose="020B0604030504040204"/>
                <a:ea typeface="宋体" panose="02010600030101010101" pitchFamily="2" charset="-122"/>
              </a:rPr>
              <a:t>5</a:t>
            </a:r>
            <a:r>
              <a:rPr lang="zh-CN" altLang="en-US" sz="1800" b="1" kern="0" dirty="0">
                <a:solidFill>
                  <a:srgbClr val="000000"/>
                </a:solidFill>
                <a:latin typeface="Tahoma" panose="020B0604030504040204"/>
                <a:ea typeface="宋体" panose="02010600030101010101" pitchFamily="2" charset="-122"/>
              </a:rPr>
              <a:t>个要求，就称其为弱</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函数。如果第</a:t>
            </a:r>
            <a:r>
              <a:rPr lang="en-US" altLang="zh-CN" sz="1800" b="1" kern="0" dirty="0">
                <a:solidFill>
                  <a:srgbClr val="000000"/>
                </a:solidFill>
                <a:latin typeface="Tahoma" panose="020B0604030504040204"/>
                <a:ea typeface="宋体" panose="02010600030101010101" pitchFamily="2" charset="-122"/>
              </a:rPr>
              <a:t>6</a:t>
            </a:r>
            <a:r>
              <a:rPr lang="zh-CN" altLang="en-US" sz="1800" b="1" kern="0" dirty="0">
                <a:solidFill>
                  <a:srgbClr val="000000"/>
                </a:solidFill>
                <a:latin typeface="Tahoma" panose="020B0604030504040204"/>
                <a:ea typeface="宋体" panose="02010600030101010101" pitchFamily="2" charset="-122"/>
              </a:rPr>
              <a:t>个性质抗强碰撞性也满足，就称其为强</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强</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函数能够保证免受如下的攻击：</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通信双方中的一方生成消息，而另一方对消息进行签名。例如，假设</a:t>
            </a:r>
            <a:r>
              <a:rPr lang="en-US" altLang="zh-CN" sz="1800" b="1" kern="0" dirty="0">
                <a:solidFill>
                  <a:srgbClr val="000000"/>
                </a:solidFill>
                <a:latin typeface="Tahoma" panose="020B0604030504040204"/>
                <a:ea typeface="宋体" panose="02010600030101010101" pitchFamily="2" charset="-122"/>
              </a:rPr>
              <a:t>Bob</a:t>
            </a:r>
            <a:r>
              <a:rPr lang="zh-CN" altLang="en-US" sz="1800" b="1" kern="0" dirty="0">
                <a:solidFill>
                  <a:srgbClr val="000000"/>
                </a:solidFill>
                <a:latin typeface="Tahoma" panose="020B0604030504040204"/>
                <a:ea typeface="宋体" panose="02010600030101010101" pitchFamily="2" charset="-122"/>
              </a:rPr>
              <a:t>写一条</a:t>
            </a:r>
            <a:r>
              <a:rPr lang="en-US" altLang="zh-CN" sz="1800" b="1" kern="0" dirty="0">
                <a:solidFill>
                  <a:srgbClr val="000000"/>
                </a:solidFill>
                <a:latin typeface="Tahoma" panose="020B0604030504040204"/>
                <a:ea typeface="宋体" panose="02010600030101010101" pitchFamily="2" charset="-122"/>
              </a:rPr>
              <a:t>IOU(</a:t>
            </a:r>
            <a:r>
              <a:rPr lang="zh-CN" altLang="en-US" sz="1800" b="1" kern="0" dirty="0">
                <a:solidFill>
                  <a:srgbClr val="000000"/>
                </a:solidFill>
                <a:latin typeface="Tahoma" panose="020B0604030504040204"/>
                <a:ea typeface="宋体" panose="02010600030101010101" pitchFamily="2" charset="-122"/>
              </a:rPr>
              <a:t>借据</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消息并发送给</a:t>
            </a:r>
            <a:r>
              <a:rPr lang="en-US" altLang="zh-CN" sz="1800" b="1" kern="0" dirty="0">
                <a:solidFill>
                  <a:srgbClr val="000000"/>
                </a:solidFill>
                <a:latin typeface="Tahoma" panose="020B0604030504040204"/>
                <a:ea typeface="宋体" panose="02010600030101010101" pitchFamily="2" charset="-122"/>
              </a:rPr>
              <a:t>Alice</a:t>
            </a:r>
            <a:r>
              <a:rPr lang="zh-CN" altLang="en-US"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latin typeface="Tahoma" panose="020B0604030504040204"/>
                <a:ea typeface="宋体" panose="02010600030101010101" pitchFamily="2" charset="-122"/>
              </a:rPr>
              <a:t>Alice</a:t>
            </a:r>
            <a:r>
              <a:rPr lang="zh-CN" altLang="en-US" sz="1800" b="1" kern="0" dirty="0">
                <a:solidFill>
                  <a:srgbClr val="000000"/>
                </a:solidFill>
                <a:latin typeface="Tahoma" panose="020B0604030504040204"/>
                <a:ea typeface="宋体" panose="02010600030101010101" pitchFamily="2" charset="-122"/>
              </a:rPr>
              <a:t>在借据上签名认可。</a:t>
            </a:r>
            <a:r>
              <a:rPr lang="en-US" altLang="zh-CN" sz="1800" b="1" kern="0" dirty="0">
                <a:solidFill>
                  <a:srgbClr val="000000"/>
                </a:solidFill>
                <a:latin typeface="Tahoma" panose="020B0604030504040204"/>
                <a:ea typeface="宋体" panose="02010600030101010101" pitchFamily="2" charset="-122"/>
              </a:rPr>
              <a:t>Bob</a:t>
            </a:r>
            <a:r>
              <a:rPr lang="zh-CN" altLang="en-US" sz="1800" b="1" kern="0" dirty="0">
                <a:solidFill>
                  <a:srgbClr val="000000"/>
                </a:solidFill>
                <a:latin typeface="Tahoma" panose="020B0604030504040204"/>
                <a:ea typeface="宋体" panose="02010600030101010101" pitchFamily="2" charset="-122"/>
              </a:rPr>
              <a:t>如果能够找到两个消息具有同样的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值，其中一个借据消息要求</a:t>
            </a:r>
            <a:r>
              <a:rPr lang="en-US" altLang="zh-CN" sz="1800" b="1" kern="0" dirty="0">
                <a:solidFill>
                  <a:srgbClr val="000000"/>
                </a:solidFill>
                <a:latin typeface="Tahoma" panose="020B0604030504040204"/>
                <a:ea typeface="宋体" panose="02010600030101010101" pitchFamily="2" charset="-122"/>
              </a:rPr>
              <a:t>Alice</a:t>
            </a:r>
            <a:r>
              <a:rPr lang="zh-CN" altLang="en-US" sz="1800" b="1" kern="0" dirty="0">
                <a:solidFill>
                  <a:srgbClr val="000000"/>
                </a:solidFill>
                <a:latin typeface="Tahoma" panose="020B0604030504040204"/>
                <a:ea typeface="宋体" panose="02010600030101010101" pitchFamily="2" charset="-122"/>
              </a:rPr>
              <a:t>归还金额较小，另一个金额很大，那么让</a:t>
            </a:r>
            <a:r>
              <a:rPr lang="en-US" altLang="zh-CN" sz="1800" b="1" kern="0" dirty="0">
                <a:solidFill>
                  <a:srgbClr val="000000"/>
                </a:solidFill>
                <a:latin typeface="Tahoma" panose="020B0604030504040204"/>
                <a:ea typeface="宋体" panose="02010600030101010101" pitchFamily="2" charset="-122"/>
              </a:rPr>
              <a:t>Alice</a:t>
            </a:r>
            <a:r>
              <a:rPr lang="zh-CN" altLang="en-US" sz="1800" b="1" kern="0" dirty="0">
                <a:solidFill>
                  <a:srgbClr val="000000"/>
                </a:solidFill>
                <a:latin typeface="Tahoma" panose="020B0604030504040204"/>
                <a:ea typeface="宋体" panose="02010600030101010101" pitchFamily="2" charset="-122"/>
              </a:rPr>
              <a:t>签下第一个小额借据后，</a:t>
            </a:r>
            <a:r>
              <a:rPr lang="en-US" altLang="zh-CN" sz="1800" b="1" kern="0" dirty="0">
                <a:solidFill>
                  <a:srgbClr val="000000"/>
                </a:solidFill>
                <a:latin typeface="Tahoma" panose="020B0604030504040204"/>
                <a:ea typeface="宋体" panose="02010600030101010101" pitchFamily="2" charset="-122"/>
              </a:rPr>
              <a:t>Bob</a:t>
            </a:r>
            <a:r>
              <a:rPr lang="zh-CN" altLang="en-US" sz="1800" b="1" kern="0" dirty="0">
                <a:solidFill>
                  <a:srgbClr val="000000"/>
                </a:solidFill>
                <a:latin typeface="Tahoma" panose="020B0604030504040204"/>
                <a:ea typeface="宋体" panose="02010600030101010101" pitchFamily="2" charset="-122"/>
              </a:rPr>
              <a:t>就能够声称第二个</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大额</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借据是真实的。</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48175"/>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361950" lvl="1" indent="-361950" eaLnBrk="1" hangingPunct="1">
              <a:lnSpc>
                <a:spcPct val="120000"/>
              </a:lnSpc>
              <a:spcBef>
                <a:spcPct val="20000"/>
              </a:spcBef>
              <a:buClr>
                <a:srgbClr val="40458C"/>
              </a:buClr>
              <a:buSzPct val="90000"/>
              <a:buFont typeface="Wingdings" panose="05000000000000000000" pitchFamily="2" charset="2"/>
              <a:buChar char="Ø"/>
            </a:pPr>
            <a:r>
              <a:rPr lang="zh-CN" altLang="en-US" sz="2000" kern="0" dirty="0">
                <a:solidFill>
                  <a:srgbClr val="40458C"/>
                </a:solidFill>
                <a:latin typeface="黑体" panose="02010609060101010101" pitchFamily="49" charset="-122"/>
              </a:rPr>
              <a:t>下图展示了三个安全特性</a:t>
            </a:r>
            <a:r>
              <a:rPr lang="en-US" altLang="zh-CN" sz="2000" kern="0" dirty="0">
                <a:solidFill>
                  <a:srgbClr val="40458C"/>
                </a:solidFill>
                <a:latin typeface="黑体" panose="02010609060101010101" pitchFamily="49" charset="-122"/>
              </a:rPr>
              <a:t>(</a:t>
            </a:r>
            <a:r>
              <a:rPr lang="zh-CN" altLang="en-US" sz="2000" kern="0" dirty="0">
                <a:solidFill>
                  <a:srgbClr val="40458C"/>
                </a:solidFill>
                <a:latin typeface="黑体" panose="02010609060101010101" pitchFamily="49" charset="-122"/>
              </a:rPr>
              <a:t>抗原像攻击、抗弱碰撞攻击、抗强碰撞攻击</a:t>
            </a:r>
            <a:r>
              <a:rPr lang="en-US" altLang="zh-CN" sz="2000" kern="0" dirty="0">
                <a:solidFill>
                  <a:srgbClr val="40458C"/>
                </a:solidFill>
                <a:latin typeface="黑体" panose="02010609060101010101" pitchFamily="49" charset="-122"/>
              </a:rPr>
              <a:t>)</a:t>
            </a:r>
            <a:r>
              <a:rPr lang="zh-CN" altLang="en-US" sz="2000" kern="0" dirty="0">
                <a:solidFill>
                  <a:srgbClr val="40458C"/>
                </a:solidFill>
                <a:latin typeface="黑体" panose="02010609060101010101" pitchFamily="49" charset="-122"/>
              </a:rPr>
              <a:t>之间的联系：</a:t>
            </a:r>
            <a:endParaRPr lang="en-US" altLang="zh-CN" sz="2000" kern="0" dirty="0">
              <a:solidFill>
                <a:srgbClr val="40458C"/>
              </a:solidFill>
              <a:latin typeface="黑体" panose="02010609060101010101" pitchFamily="49"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一个函数如果是抗强碰撞的，那么也同时是抗弱碰撞的，但反之则不一定成立。一个函数可以是抗强碰撞的，但不一定是抗原像攻击的，反之亦然。一个函数可以是抗弱碰撞的，但不一定是抗原像攻击的，反之亦然。</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2852936"/>
            <a:ext cx="4474840" cy="288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46856" y="908720"/>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对于伪随机性，在传统观念中并没有作为密码学</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函数的安全性需求，但却在实际使用中或多或少有所需求。密码学</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函数通常用于密钥产生、伪随机数发生器以及消息完整性应用，上述三个安全特性都要求</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函数的输出是随机的。因此需要</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函数的输出具有伪随机性。</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3528" y="908720"/>
            <a:ext cx="8373616"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90043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400" kern="0" dirty="0">
                <a:solidFill>
                  <a:srgbClr val="40458C"/>
                </a:solidFill>
                <a:latin typeface="黑体" panose="02010609060101010101" pitchFamily="49" charset="-122"/>
              </a:rPr>
              <a:t>下表展示了在不同应用环境下</a:t>
            </a:r>
            <a:r>
              <a:rPr lang="en-US" altLang="zh-CN" sz="2400" kern="0" dirty="0">
                <a:solidFill>
                  <a:srgbClr val="40458C"/>
                </a:solidFill>
                <a:latin typeface="黑体" panose="02010609060101010101" pitchFamily="49" charset="-122"/>
              </a:rPr>
              <a:t>Hash</a:t>
            </a:r>
            <a:r>
              <a:rPr lang="zh-CN" altLang="en-US" sz="2400" kern="0" dirty="0">
                <a:solidFill>
                  <a:srgbClr val="40458C"/>
                </a:solidFill>
                <a:latin typeface="黑体" panose="02010609060101010101" pitchFamily="49" charset="-122"/>
              </a:rPr>
              <a:t>函数的安全性需求：</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graphicFrame>
        <p:nvGraphicFramePr>
          <p:cNvPr id="6" name="表格 5"/>
          <p:cNvGraphicFramePr>
            <a:graphicFrameLocks noGrp="1"/>
          </p:cNvGraphicFramePr>
          <p:nvPr/>
        </p:nvGraphicFramePr>
        <p:xfrm>
          <a:off x="1085240" y="1700808"/>
          <a:ext cx="6994208" cy="2219960"/>
        </p:xfrm>
        <a:graphic>
          <a:graphicData uri="http://schemas.openxmlformats.org/drawingml/2006/table">
            <a:tbl>
              <a:tblPr firstRow="1" bandRow="1">
                <a:tableStyleId>{5C22544A-7EE6-4342-B048-85BDC9FD1C3A}</a:tableStyleId>
              </a:tblPr>
              <a:tblGrid>
                <a:gridCol w="2313305"/>
                <a:gridCol w="1406843"/>
                <a:gridCol w="1637030"/>
                <a:gridCol w="1637030"/>
              </a:tblGrid>
              <a:tr h="298832">
                <a:tc>
                  <a:txBody>
                    <a:bodyPr/>
                    <a:lstStyle/>
                    <a:p>
                      <a:endParaRPr lang="zh-CN" altLang="en-US" dirty="0"/>
                    </a:p>
                  </a:txBody>
                  <a:tcPr/>
                </a:tc>
                <a:tc>
                  <a:txBody>
                    <a:bodyPr/>
                    <a:lstStyle/>
                    <a:p>
                      <a:r>
                        <a:rPr lang="zh-CN" altLang="en-US" dirty="0"/>
                        <a:t>抗原像攻击</a:t>
                      </a:r>
                      <a:endParaRPr lang="zh-CN" altLang="en-US" dirty="0"/>
                    </a:p>
                  </a:txBody>
                  <a:tcPr/>
                </a:tc>
                <a:tc>
                  <a:txBody>
                    <a:bodyPr/>
                    <a:lstStyle/>
                    <a:p>
                      <a:r>
                        <a:rPr lang="zh-CN" altLang="en-US" dirty="0"/>
                        <a:t>抗弱碰撞攻击</a:t>
                      </a:r>
                      <a:endParaRPr lang="zh-CN" altLang="en-US" dirty="0"/>
                    </a:p>
                  </a:txBody>
                  <a:tcPr/>
                </a:tc>
                <a:tc>
                  <a:txBody>
                    <a:bodyPr/>
                    <a:lstStyle/>
                    <a:p>
                      <a:r>
                        <a:rPr lang="zh-CN" altLang="en-US" dirty="0"/>
                        <a:t>抗强碰撞攻击</a:t>
                      </a:r>
                      <a:endParaRPr lang="zh-CN" altLang="en-US" dirty="0"/>
                    </a:p>
                  </a:txBody>
                  <a:tcPr/>
                </a:tc>
              </a:tr>
              <a:tr h="370840">
                <a:tc>
                  <a:txBody>
                    <a:bodyPr/>
                    <a:lstStyle/>
                    <a:p>
                      <a:r>
                        <a:rPr lang="en-US" altLang="zh-CN" dirty="0"/>
                        <a:t>Hash+</a:t>
                      </a:r>
                      <a:r>
                        <a:rPr lang="zh-CN" altLang="en-US" dirty="0"/>
                        <a:t>数字签名</a:t>
                      </a:r>
                      <a:endParaRPr lang="zh-CN" altLang="en-US" dirty="0"/>
                    </a:p>
                  </a:txBody>
                  <a:tcPr/>
                </a:tc>
                <a:tc>
                  <a:txBody>
                    <a:bodyPr/>
                    <a:lstStyle/>
                    <a:p>
                      <a:pPr algn="ctr"/>
                      <a:r>
                        <a:rPr lang="zh-CN" altLang="en-US" dirty="0"/>
                        <a:t>是</a:t>
                      </a:r>
                      <a:endParaRPr lang="zh-CN" altLang="en-US" dirty="0"/>
                    </a:p>
                  </a:txBody>
                  <a:tcPr/>
                </a:tc>
                <a:tc>
                  <a:txBody>
                    <a:bodyPr/>
                    <a:lstStyle/>
                    <a:p>
                      <a:pPr algn="ctr"/>
                      <a:r>
                        <a:rPr lang="zh-CN" altLang="en-US" dirty="0"/>
                        <a:t>是</a:t>
                      </a:r>
                      <a:endParaRPr lang="zh-CN" altLang="en-US" dirty="0"/>
                    </a:p>
                  </a:txBody>
                  <a:tcPr/>
                </a:tc>
                <a:tc>
                  <a:txBody>
                    <a:bodyPr/>
                    <a:lstStyle/>
                    <a:p>
                      <a:pPr algn="ctr"/>
                      <a:r>
                        <a:rPr lang="zh-CN" altLang="en-US" dirty="0"/>
                        <a:t>是</a:t>
                      </a:r>
                      <a:endParaRPr lang="zh-CN" altLang="en-US" dirty="0"/>
                    </a:p>
                  </a:txBody>
                  <a:tcPr/>
                </a:tc>
              </a:tr>
              <a:tr h="370840">
                <a:tc>
                  <a:txBody>
                    <a:bodyPr/>
                    <a:lstStyle/>
                    <a:p>
                      <a:r>
                        <a:rPr lang="zh-CN" altLang="en-US" dirty="0"/>
                        <a:t>入侵检测和病毒检测</a:t>
                      </a:r>
                      <a:endParaRPr lang="zh-CN" altLang="en-US" dirty="0"/>
                    </a:p>
                  </a:txBody>
                  <a:tcPr/>
                </a:tc>
                <a:tc>
                  <a:txBody>
                    <a:bodyPr/>
                    <a:lstStyle/>
                    <a:p>
                      <a:pPr algn="ctr"/>
                      <a:endParaRPr lang="zh-CN" altLang="en-US" dirty="0"/>
                    </a:p>
                  </a:txBody>
                  <a:tcPr/>
                </a:tc>
                <a:tc>
                  <a:txBody>
                    <a:bodyPr/>
                    <a:lstStyle/>
                    <a:p>
                      <a:pPr algn="ctr"/>
                      <a:r>
                        <a:rPr lang="zh-CN" altLang="en-US" dirty="0"/>
                        <a:t>是</a:t>
                      </a:r>
                      <a:endParaRPr lang="zh-CN" altLang="en-US" dirty="0"/>
                    </a:p>
                  </a:txBody>
                  <a:tcPr/>
                </a:tc>
                <a:tc>
                  <a:txBody>
                    <a:bodyPr/>
                    <a:lstStyle/>
                    <a:p>
                      <a:pPr algn="ctr"/>
                      <a:endParaRPr lang="zh-CN" altLang="en-US" dirty="0"/>
                    </a:p>
                  </a:txBody>
                  <a:tcPr/>
                </a:tc>
              </a:tr>
              <a:tr h="370840">
                <a:tc>
                  <a:txBody>
                    <a:bodyPr/>
                    <a:lstStyle/>
                    <a:p>
                      <a:r>
                        <a:rPr lang="en-US" altLang="zh-CN" dirty="0"/>
                        <a:t>Hash+</a:t>
                      </a:r>
                      <a:r>
                        <a:rPr lang="zh-CN" altLang="en-US" dirty="0"/>
                        <a:t>对称加密</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r h="370840">
                <a:tc>
                  <a:txBody>
                    <a:bodyPr/>
                    <a:lstStyle/>
                    <a:p>
                      <a:r>
                        <a:rPr lang="zh-CN" altLang="en-US" dirty="0"/>
                        <a:t>单向口令文件</a:t>
                      </a:r>
                      <a:endParaRPr lang="zh-CN" altLang="en-US" dirty="0"/>
                    </a:p>
                  </a:txBody>
                  <a:tcPr/>
                </a:tc>
                <a:tc>
                  <a:txBody>
                    <a:bodyPr/>
                    <a:lstStyle/>
                    <a:p>
                      <a:pPr algn="ctr"/>
                      <a:r>
                        <a:rPr lang="zh-CN" altLang="en-US" dirty="0"/>
                        <a:t>是</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r h="370840">
                <a:tc>
                  <a:txBody>
                    <a:bodyPr/>
                    <a:lstStyle/>
                    <a:p>
                      <a:r>
                        <a:rPr lang="en-US" altLang="zh-CN" dirty="0"/>
                        <a:t>MAC</a:t>
                      </a:r>
                      <a:endParaRPr lang="zh-CN" altLang="en-US" dirty="0"/>
                    </a:p>
                  </a:txBody>
                  <a:tcPr/>
                </a:tc>
                <a:tc>
                  <a:txBody>
                    <a:bodyPr/>
                    <a:lstStyle/>
                    <a:p>
                      <a:pPr algn="ctr"/>
                      <a:r>
                        <a:rPr lang="zh-CN" altLang="en-US" dirty="0"/>
                        <a:t>是</a:t>
                      </a:r>
                      <a:endParaRPr lang="zh-CN" altLang="en-US" dirty="0"/>
                    </a:p>
                  </a:txBody>
                  <a:tcPr/>
                </a:tc>
                <a:tc>
                  <a:txBody>
                    <a:bodyPr/>
                    <a:lstStyle/>
                    <a:p>
                      <a:pPr algn="ctr"/>
                      <a:r>
                        <a:rPr lang="zh-CN" altLang="en-US" dirty="0"/>
                        <a:t>是</a:t>
                      </a:r>
                      <a:endParaRPr lang="zh-CN" altLang="en-US" dirty="0"/>
                    </a:p>
                  </a:txBody>
                  <a:tcPr/>
                </a:tc>
                <a:tc>
                  <a:txBody>
                    <a:bodyPr/>
                    <a:lstStyle/>
                    <a:p>
                      <a:pPr algn="ctr"/>
                      <a:r>
                        <a:rPr lang="zh-CN" altLang="en-US" dirty="0"/>
                        <a:t>是</a:t>
                      </a:r>
                      <a:endParaRPr lang="zh-CN" altLang="en-US" dirty="0"/>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476672"/>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ts val="1200"/>
                  </a:spcBef>
                  <a:buClr>
                    <a:srgbClr val="40458C"/>
                  </a:buClr>
                  <a:buSzTx/>
                  <a:buFont typeface="+mj-lt"/>
                  <a:buAutoNum type="arabicPeriod" startAt="2"/>
                </a:pPr>
                <a:r>
                  <a:rPr lang="zh-CN" altLang="en-US" sz="2400" kern="0" dirty="0">
                    <a:solidFill>
                      <a:srgbClr val="E24C05"/>
                    </a:solidFill>
                    <a:latin typeface="Tahoma" panose="020B0604030504040204"/>
                    <a:ea typeface="宋体" panose="02010600030101010101" pitchFamily="2" charset="-122"/>
                  </a:rPr>
                  <a:t>穷举攻击</a:t>
                </a:r>
                <a:endParaRPr lang="en-US" altLang="zh-CN" sz="2000" kern="0" dirty="0">
                  <a:solidFill>
                    <a:srgbClr val="40458C"/>
                  </a:solidFill>
                  <a:latin typeface="黑体" panose="02010609060101010101" pitchFamily="49" charset="-122"/>
                  <a:ea typeface="宋体" panose="02010600030101010101" pitchFamily="2" charset="-122"/>
                </a:endParaRPr>
              </a:p>
              <a:p>
                <a:pPr marL="63055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同加密算法一样，对于</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函数的攻击也分为两类：穷举攻击和密码分析。</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穷举攻击不依赖于任何算法的细节，仅与相应的长度相关。</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l"/>
                </a:pPr>
                <a:r>
                  <a:rPr lang="zh-CN" altLang="en-US" sz="1800" b="1" kern="0" dirty="0">
                    <a:solidFill>
                      <a:srgbClr val="000000"/>
                    </a:solidFill>
                    <a:latin typeface="Tahoma" panose="020B0604030504040204"/>
                    <a:ea typeface="宋体" panose="02010600030101010101" pitchFamily="2" charset="-122"/>
                  </a:rPr>
                  <a:t>对于</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函数，穷举攻击仅与算法所产生的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值的长度相关。</a:t>
                </a:r>
                <a:endParaRPr lang="en-US" altLang="zh-CN" sz="1800" b="1" kern="0" dirty="0">
                  <a:solidFill>
                    <a:srgbClr val="000000"/>
                  </a:solidFill>
                  <a:latin typeface="Tahoma" panose="020B0604030504040204"/>
                  <a:ea typeface="宋体" panose="02010600030101010101" pitchFamily="2" charset="-122"/>
                </a:endParaRPr>
              </a:p>
              <a:p>
                <a:pPr marL="271780" lvl="1" indent="-271780" eaLnBrk="1" hangingPunct="1">
                  <a:lnSpc>
                    <a:spcPct val="120000"/>
                  </a:lnSpc>
                  <a:spcBef>
                    <a:spcPts val="1200"/>
                  </a:spcBef>
                  <a:buClr>
                    <a:srgbClr val="40458C"/>
                  </a:buClr>
                  <a:buSzPct val="90000"/>
                  <a:buFont typeface="Wingdings" panose="05000000000000000000" pitchFamily="2" charset="2"/>
                  <a:buChar char="Ø"/>
                </a:pPr>
                <a:r>
                  <a:rPr lang="zh-CN" altLang="en-US" sz="2000" kern="0" dirty="0">
                    <a:solidFill>
                      <a:srgbClr val="40458C"/>
                    </a:solidFill>
                    <a:latin typeface="+mn-ea"/>
                  </a:rPr>
                  <a:t>原像攻击和第二原像攻击：</a:t>
                </a:r>
                <a:endParaRPr lang="en-US" altLang="zh-CN" sz="2000" kern="0" dirty="0">
                  <a:solidFill>
                    <a:srgbClr val="40458C"/>
                  </a:solidFill>
                  <a:latin typeface="+mn-ea"/>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对于原像攻击和第二原像攻击，攻击者对给定的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𝒉</m:t>
                    </m:r>
                  </m:oMath>
                </a14:m>
                <a:r>
                  <a:rPr lang="zh-CN" altLang="en-US" sz="1800" b="1" kern="0" dirty="0">
                    <a:solidFill>
                      <a:srgbClr val="000000"/>
                    </a:solidFill>
                    <a:latin typeface="Tahoma" panose="020B0604030504040204"/>
                    <a:ea typeface="宋体" panose="02010600030101010101" pitchFamily="2" charset="-122"/>
                  </a:rPr>
                  <a:t>，试图找到满足</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𝑯</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𝒚</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𝒉</m:t>
                    </m:r>
                  </m:oMath>
                </a14:m>
                <a:r>
                  <a:rPr lang="zh-CN" altLang="en-US" sz="1800" b="1" kern="0" dirty="0">
                    <a:solidFill>
                      <a:srgbClr val="000000"/>
                    </a:solidFill>
                    <a:latin typeface="Tahoma" panose="020B0604030504040204"/>
                    <a:ea typeface="宋体" panose="02010600030101010101" pitchFamily="2" charset="-122"/>
                  </a:rPr>
                  <a:t>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穷举攻击的方法是随机选择</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，尝试计算其</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值直到碰撞出现。</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ts val="12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对于</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𝒎</m:t>
                    </m:r>
                  </m:oMath>
                </a14:m>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值，穷举规模大约是</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𝒎</m:t>
                        </m:r>
                      </m:sup>
                    </m:sSup>
                  </m:oMath>
                </a14:m>
                <a:r>
                  <a:rPr lang="zh-CN" altLang="en-US" sz="1800" b="1" kern="0" dirty="0">
                    <a:solidFill>
                      <a:srgbClr val="000000"/>
                    </a:solidFill>
                    <a:latin typeface="Tahoma" panose="020B0604030504040204"/>
                    <a:ea typeface="宋体" panose="02010600030101010101" pitchFamily="2" charset="-122"/>
                  </a:rPr>
                  <a:t>。对于攻击者平均尝试次数为</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𝒎</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p>
                    </m:sSup>
                  </m:oMath>
                </a14:m>
                <a:r>
                  <a:rPr lang="zh-CN" altLang="en-US" sz="1800" b="1" kern="0" dirty="0">
                    <a:solidFill>
                      <a:srgbClr val="000000"/>
                    </a:solidFill>
                    <a:latin typeface="Tahoma" panose="020B0604030504040204"/>
                    <a:ea typeface="宋体" panose="02010600030101010101" pitchFamily="2" charset="-122"/>
                  </a:rPr>
                  <a:t>，才能找到一个满足</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𝑯</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𝒚</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𝒉</m:t>
                    </m:r>
                  </m:oMath>
                </a14:m>
                <a:r>
                  <a:rPr lang="zh-CN" altLang="en-US" sz="1800" b="1" kern="0" dirty="0">
                    <a:solidFill>
                      <a:srgbClr val="000000"/>
                    </a:solidFill>
                    <a:latin typeface="Tahoma" panose="020B0604030504040204"/>
                    <a:ea typeface="宋体" panose="02010600030101010101" pitchFamily="2" charset="-122"/>
                  </a:rPr>
                  <a:t>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476672"/>
                <a:ext cx="8229600" cy="5112568"/>
              </a:xfrm>
              <a:prstGeom prst="rect">
                <a:avLst/>
              </a:prstGeom>
              <a:blipFill rotWithShape="1">
                <a:blip r:embed="rId1"/>
                <a:stretch>
                  <a:fillRect l="-2" t="-8" r="2" b="-87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90043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000" kern="0" dirty="0">
                    <a:solidFill>
                      <a:srgbClr val="40458C"/>
                    </a:solidFill>
                    <a:latin typeface="+mn-ea"/>
                  </a:rPr>
                  <a:t>碰撞攻击：</a:t>
                </a:r>
                <a:endParaRPr lang="en-US" altLang="zh-CN" sz="2000" kern="0" dirty="0">
                  <a:solidFill>
                    <a:srgbClr val="40458C"/>
                  </a:solidFill>
                  <a:latin typeface="+mn-ea"/>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对于碰撞攻击，攻击者试图找到两个消息或数据块</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𝒙</m:t>
                    </m:r>
                  </m:oMath>
                </a14:m>
                <a:r>
                  <a:rPr lang="zh-CN" altLang="en-US" sz="1800" b="1" kern="0" dirty="0">
                    <a:solidFill>
                      <a:srgbClr val="000000"/>
                    </a:solidFill>
                    <a:latin typeface="Tahoma" panose="020B0604030504040204"/>
                    <a:ea typeface="宋体" panose="02010600030101010101" pitchFamily="2" charset="-122"/>
                  </a:rPr>
                  <a:t>和</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，满足</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𝑯</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𝒙</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𝑯</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𝒚</m:t>
                    </m:r>
                    <m:r>
                      <a:rPr lang="en-US" altLang="zh-CN" sz="1800" b="1" i="1" kern="0" dirty="0" smtClean="0">
                        <a:solidFill>
                          <a:srgbClr val="000000"/>
                        </a:solidFill>
                        <a:latin typeface="Cambria Math" panose="02040503050406030204" pitchFamily="18" charset="0"/>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与原像攻击和第二原像攻击相比，其穷举规模相对更小一些，这也通过数学上的生日悖论得到印证。</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如果我们在均匀分布的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𝟎</m:t>
                    </m:r>
                  </m:oMath>
                </a14:m>
                <a:r>
                  <a:rPr lang="zh-CN" altLang="en-US" sz="1800" b="1" kern="0" dirty="0">
                    <a:solidFill>
                      <a:srgbClr val="000000"/>
                    </a:solidFill>
                    <a:latin typeface="Tahoma" panose="020B0604030504040204"/>
                    <a:ea typeface="宋体" panose="02010600030101010101" pitchFamily="2" charset="-122"/>
                  </a:rPr>
                  <a:t>到</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𝑵</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𝟏</m:t>
                    </m:r>
                  </m:oMath>
                </a14:m>
                <a:r>
                  <a:rPr lang="zh-CN" altLang="en-US" sz="1800" b="1" kern="0" dirty="0">
                    <a:solidFill>
                      <a:srgbClr val="000000"/>
                    </a:solidFill>
                    <a:latin typeface="Tahoma" panose="020B0604030504040204"/>
                    <a:ea typeface="宋体" panose="02010600030101010101" pitchFamily="2" charset="-122"/>
                  </a:rPr>
                  <a:t>的范围内选择随机整数变量，那么在</a:t>
                </a:r>
                <a14:m>
                  <m:oMath xmlns:m="http://schemas.openxmlformats.org/officeDocument/2006/math">
                    <m:rad>
                      <m:radPr>
                        <m:degHide m:val="on"/>
                        <m:ctrlPr>
                          <a:rPr lang="zh-CN" altLang="en-US" sz="1800" b="1" i="1" kern="0" smtClean="0">
                            <a:solidFill>
                              <a:srgbClr val="000000"/>
                            </a:solidFill>
                            <a:latin typeface="Cambria Math" panose="02040503050406030204" pitchFamily="18" charset="0"/>
                            <a:ea typeface="宋体" panose="02010600030101010101" pitchFamily="2" charset="-122"/>
                          </a:rPr>
                        </m:ctrlPr>
                      </m:radPr>
                      <m:deg/>
                      <m:e>
                        <m:r>
                          <a:rPr lang="en-US" altLang="zh-CN" sz="1800" b="1" i="1" kern="0" smtClean="0">
                            <a:solidFill>
                              <a:srgbClr val="000000"/>
                            </a:solidFill>
                            <a:latin typeface="Cambria Math" panose="02040503050406030204"/>
                            <a:ea typeface="宋体" panose="02010600030101010101" pitchFamily="2" charset="-122"/>
                          </a:rPr>
                          <m:t>𝑵</m:t>
                        </m:r>
                      </m:e>
                    </m:rad>
                  </m:oMath>
                </a14:m>
                <a:r>
                  <a:rPr lang="zh-CN" altLang="en-US" sz="1800" b="1" kern="0" dirty="0">
                    <a:solidFill>
                      <a:srgbClr val="000000"/>
                    </a:solidFill>
                    <a:latin typeface="Tahoma" panose="020B0604030504040204"/>
                    <a:ea typeface="宋体" panose="02010600030101010101" pitchFamily="2" charset="-122"/>
                  </a:rPr>
                  <a:t>次选择后发生重复的概率会超过</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𝟎</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𝟓</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对于</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𝒎</m:t>
                    </m:r>
                  </m:oMath>
                </a14:m>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值，如果我们随机选择数据块，预计在</a:t>
                </a:r>
                <a14:m>
                  <m:oMath xmlns:m="http://schemas.openxmlformats.org/officeDocument/2006/math">
                    <m:rad>
                      <m:radPr>
                        <m:degHide m:val="on"/>
                        <m:ctrlPr>
                          <a:rPr lang="zh-CN" altLang="en-US" sz="1800" b="1" i="1" kern="0" smtClean="0">
                            <a:solidFill>
                              <a:srgbClr val="000000"/>
                            </a:solidFill>
                            <a:latin typeface="Cambria Math" panose="02040503050406030204" pitchFamily="18" charset="0"/>
                            <a:ea typeface="宋体" panose="02010600030101010101" pitchFamily="2" charset="-122"/>
                          </a:rPr>
                        </m:ctrlPr>
                      </m:radPr>
                      <m:deg/>
                      <m:e>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𝒎</m:t>
                            </m:r>
                          </m:sup>
                        </m:sSup>
                      </m:e>
                    </m:rad>
                    <m:r>
                      <a:rPr lang="en-US" altLang="zh-CN" sz="1800" b="1" i="1" kern="0" smtClean="0">
                        <a:solidFill>
                          <a:srgbClr val="000000"/>
                        </a:solidFill>
                        <a:latin typeface="Cambria Math" panose="02040503050406030204"/>
                        <a:ea typeface="宋体" panose="02010600030101010101" pitchFamily="2" charset="-122"/>
                      </a:rPr>
                      <m:t>=</m:t>
                    </m:r>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𝒎</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𝟐</m:t>
                        </m:r>
                      </m:sup>
                    </m:sSup>
                  </m:oMath>
                </a14:m>
                <a:r>
                  <a:rPr lang="zh-CN" altLang="en-US" sz="1800" b="1" kern="0" dirty="0">
                    <a:solidFill>
                      <a:srgbClr val="000000"/>
                    </a:solidFill>
                    <a:latin typeface="Tahoma" panose="020B0604030504040204"/>
                    <a:ea typeface="宋体" panose="02010600030101010101" pitchFamily="2" charset="-122"/>
                  </a:rPr>
                  <a:t>次尝试后就将找到两个具有相同</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值的数据块。</a:t>
                </a:r>
                <a:endParaRPr lang="zh-CN" altLang="en-US"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256584"/>
              </a:xfrm>
              <a:prstGeom prst="rect">
                <a:avLst/>
              </a:prstGeom>
              <a:blipFill rotWithShape="1">
                <a:blip r:embed="rId1"/>
                <a:stretch>
                  <a:fillRect l="-2" t="-10"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476672"/>
                <a:ext cx="82296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361950" lvl="2" indent="-36195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Yuval</a:t>
                </a:r>
                <a:r>
                  <a:rPr lang="zh-CN" altLang="en-US" sz="2000" b="1" kern="0" dirty="0">
                    <a:solidFill>
                      <a:srgbClr val="000000"/>
                    </a:solidFill>
                    <a:latin typeface="Tahoma" panose="020B0604030504040204"/>
                    <a:ea typeface="宋体" panose="02010600030101010101" pitchFamily="2" charset="-122"/>
                  </a:rPr>
                  <a:t>提出了以下策略通过生日悖论进行碰撞攻击：</a:t>
                </a:r>
                <a:endParaRPr lang="en-US" altLang="zh-CN" sz="2000" b="1" kern="0" dirty="0">
                  <a:solidFill>
                    <a:srgbClr val="000000"/>
                  </a:solidFill>
                  <a:latin typeface="Tahoma" panose="020B0604030504040204"/>
                  <a:ea typeface="宋体" panose="02010600030101010101" pitchFamily="2" charset="-122"/>
                </a:endParaRPr>
              </a:p>
              <a:p>
                <a:pPr marL="535305" lvl="2" indent="-342900" defTabSz="897255" eaLnBrk="1" hangingPunct="1">
                  <a:lnSpc>
                    <a:spcPct val="130000"/>
                  </a:lnSpc>
                  <a:spcBef>
                    <a:spcPct val="20000"/>
                  </a:spcBef>
                  <a:buClr>
                    <a:srgbClr val="4768F5"/>
                  </a:buClr>
                  <a:buFont typeface="+mj-lt"/>
                  <a:buAutoNum type="arabicPeriod"/>
                </a:pPr>
                <a:r>
                  <a:rPr lang="zh-CN" altLang="en-US" sz="1800" b="1" kern="0" dirty="0">
                    <a:solidFill>
                      <a:srgbClr val="000000"/>
                    </a:solidFill>
                    <a:latin typeface="Tahoma" panose="020B0604030504040204"/>
                    <a:ea typeface="宋体" panose="02010600030101010101" pitchFamily="2" charset="-122"/>
                  </a:rPr>
                  <a:t>发送方</a:t>
                </a:r>
                <a:r>
                  <a:rPr lang="en-US" altLang="zh-CN" sz="1800" b="1" kern="0" dirty="0">
                    <a:solidFill>
                      <a:srgbClr val="000000"/>
                    </a:solidFill>
                    <a:latin typeface="Tahoma" panose="020B0604030504040204"/>
                    <a:ea typeface="宋体" panose="02010600030101010101" pitchFamily="2" charset="-122"/>
                  </a:rPr>
                  <a:t>A</a:t>
                </a:r>
                <a:r>
                  <a:rPr lang="zh-CN" altLang="en-US" sz="1800" b="1" kern="0" dirty="0">
                    <a:solidFill>
                      <a:srgbClr val="000000"/>
                    </a:solidFill>
                    <a:latin typeface="Tahoma" panose="020B0604030504040204"/>
                    <a:ea typeface="宋体" panose="02010600030101010101" pitchFamily="2" charset="-122"/>
                  </a:rPr>
                  <a:t>准备对文本消息</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𝒙</m:t>
                    </m:r>
                  </m:oMath>
                </a14:m>
                <a:r>
                  <a:rPr lang="zh-CN" altLang="en-US" sz="1800" b="1" kern="0" dirty="0">
                    <a:solidFill>
                      <a:srgbClr val="000000"/>
                    </a:solidFill>
                    <a:latin typeface="Tahoma" panose="020B0604030504040204"/>
                    <a:ea typeface="宋体" panose="02010600030101010101" pitchFamily="2" charset="-122"/>
                  </a:rPr>
                  <a:t>进行签名，其使用的方法是：用</a:t>
                </a:r>
                <a:r>
                  <a:rPr lang="en-US" altLang="zh-CN" sz="1800" b="1" kern="0" dirty="0">
                    <a:solidFill>
                      <a:srgbClr val="000000"/>
                    </a:solidFill>
                    <a:latin typeface="Tahoma" panose="020B0604030504040204"/>
                    <a:ea typeface="宋体" panose="02010600030101010101" pitchFamily="2" charset="-122"/>
                  </a:rPr>
                  <a:t>A</a:t>
                </a:r>
                <a:r>
                  <a:rPr lang="zh-CN" altLang="en-US" sz="1800" b="1" kern="0" dirty="0">
                    <a:solidFill>
                      <a:srgbClr val="000000"/>
                    </a:solidFill>
                    <a:latin typeface="Tahoma" panose="020B0604030504040204"/>
                    <a:ea typeface="宋体" panose="02010600030101010101" pitchFamily="2" charset="-122"/>
                  </a:rPr>
                  <a:t>的私钥对</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𝒎</m:t>
                    </m:r>
                  </m:oMath>
                </a14:m>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码加密并将加密后的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码附于消息之后。</a:t>
                </a:r>
                <a:endParaRPr lang="en-US" altLang="zh-CN" sz="1800" b="1" kern="0" dirty="0">
                  <a:solidFill>
                    <a:srgbClr val="000000"/>
                  </a:solidFill>
                  <a:latin typeface="Tahoma" panose="020B0604030504040204"/>
                  <a:ea typeface="宋体" panose="02010600030101010101" pitchFamily="2" charset="-122"/>
                </a:endParaRPr>
              </a:p>
              <a:p>
                <a:pPr marL="535305" lvl="2" indent="-342900" defTabSz="897255" eaLnBrk="1" hangingPunct="1">
                  <a:lnSpc>
                    <a:spcPct val="130000"/>
                  </a:lnSpc>
                  <a:spcBef>
                    <a:spcPct val="20000"/>
                  </a:spcBef>
                  <a:buClr>
                    <a:srgbClr val="4768F5"/>
                  </a:buClr>
                  <a:buFont typeface="+mj-lt"/>
                  <a:buAutoNum type="arabicPeriod"/>
                </a:pPr>
                <a:r>
                  <a:rPr lang="zh-CN" altLang="en-US" sz="1800" b="1" kern="0" dirty="0">
                    <a:solidFill>
                      <a:srgbClr val="000000"/>
                    </a:solidFill>
                    <a:latin typeface="Tahoma" panose="020B0604030504040204"/>
                    <a:ea typeface="宋体" panose="02010600030101010101" pitchFamily="2" charset="-122"/>
                  </a:rPr>
                  <a:t>攻击者产生该</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合法</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消息</a:t>
                </a:r>
                <a14:m>
                  <m:oMath xmlns:m="http://schemas.openxmlformats.org/officeDocument/2006/math">
                    <m:r>
                      <a:rPr lang="en-US" altLang="zh-CN" sz="1800" b="1" i="1" kern="0" dirty="0">
                        <a:solidFill>
                          <a:srgbClr val="000000"/>
                        </a:solidFill>
                        <a:latin typeface="Cambria Math" panose="02040503050406030204"/>
                        <a:ea typeface="宋体" panose="02010600030101010101" pitchFamily="2" charset="-122"/>
                      </a:rPr>
                      <m:t>𝒙</m:t>
                    </m:r>
                  </m:oMath>
                </a14:m>
                <a:r>
                  <a:rPr lang="zh-CN" altLang="en-US" sz="1800" b="1" kern="0" dirty="0">
                    <a:solidFill>
                      <a:srgbClr val="000000"/>
                    </a:solidFill>
                    <a:latin typeface="Tahoma" panose="020B0604030504040204"/>
                    <a:ea typeface="宋体" panose="02010600030101010101" pitchFamily="2" charset="-122"/>
                  </a:rPr>
                  <a:t>的</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𝒎</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𝟐</m:t>
                        </m:r>
                      </m:sup>
                    </m:sSup>
                  </m:oMath>
                </a14:m>
                <a:r>
                  <a:rPr lang="zh-CN" altLang="en-US" sz="1800" b="1" kern="0" dirty="0">
                    <a:solidFill>
                      <a:srgbClr val="000000"/>
                    </a:solidFill>
                    <a:latin typeface="Tahoma" panose="020B0604030504040204"/>
                    <a:ea typeface="宋体" panose="02010600030101010101" pitchFamily="2" charset="-122"/>
                  </a:rPr>
                  <a:t>种变式</a:t>
                </a:r>
                <a14:m>
                  <m:oMath xmlns:m="http://schemas.openxmlformats.org/officeDocument/2006/math">
                    <m:r>
                      <a:rPr lang="en-US" altLang="zh-CN" sz="1800" b="1" i="1" kern="0" dirty="0">
                        <a:solidFill>
                          <a:srgbClr val="000000"/>
                        </a:solidFill>
                        <a:latin typeface="Cambria Math" panose="02040503050406030204"/>
                        <a:ea typeface="宋体" panose="02010600030101010101" pitchFamily="2" charset="-122"/>
                      </a:rPr>
                      <m:t>𝒙</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，且每一种变式表达相同的意义，将这些消息以及对应的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值存储起来。</a:t>
                </a:r>
                <a:endParaRPr lang="en-US" altLang="zh-CN" sz="1800" b="1" kern="0" dirty="0">
                  <a:solidFill>
                    <a:srgbClr val="000000"/>
                  </a:solidFill>
                  <a:latin typeface="Tahoma" panose="020B0604030504040204"/>
                  <a:ea typeface="宋体" panose="02010600030101010101" pitchFamily="2" charset="-122"/>
                </a:endParaRPr>
              </a:p>
              <a:p>
                <a:pPr marL="535305" lvl="2" indent="-342900" defTabSz="897255" eaLnBrk="1" hangingPunct="1">
                  <a:lnSpc>
                    <a:spcPct val="130000"/>
                  </a:lnSpc>
                  <a:spcBef>
                    <a:spcPct val="20000"/>
                  </a:spcBef>
                  <a:buClr>
                    <a:srgbClr val="4768F5"/>
                  </a:buClr>
                  <a:buFont typeface="+mj-lt"/>
                  <a:buAutoNum type="arabicPeriod"/>
                </a:pPr>
                <a:r>
                  <a:rPr lang="zh-CN" altLang="en-US" sz="1800" b="1" kern="0" dirty="0">
                    <a:solidFill>
                      <a:srgbClr val="000000"/>
                    </a:solidFill>
                    <a:latin typeface="Tahoma" panose="020B0604030504040204"/>
                    <a:ea typeface="宋体" panose="02010600030101010101" pitchFamily="2" charset="-122"/>
                  </a:rPr>
                  <a:t>攻击者准备伪造一条消息</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，并想获得</a:t>
                </a:r>
                <a:r>
                  <a:rPr lang="en-US" altLang="zh-CN" sz="1800" b="1" kern="0" dirty="0">
                    <a:solidFill>
                      <a:srgbClr val="000000"/>
                    </a:solidFill>
                    <a:latin typeface="Tahoma" panose="020B0604030504040204"/>
                    <a:ea typeface="宋体" panose="02010600030101010101" pitchFamily="2" charset="-122"/>
                  </a:rPr>
                  <a:t>A</a:t>
                </a:r>
                <a:r>
                  <a:rPr lang="zh-CN" altLang="en-US" sz="1800" b="1" kern="0" dirty="0">
                    <a:solidFill>
                      <a:srgbClr val="000000"/>
                    </a:solidFill>
                    <a:latin typeface="Tahoma" panose="020B0604030504040204"/>
                    <a:ea typeface="宋体" panose="02010600030101010101" pitchFamily="2" charset="-122"/>
                  </a:rPr>
                  <a:t>的签名。</a:t>
                </a:r>
                <a:endParaRPr lang="en-US" altLang="zh-CN" sz="1800" b="1" kern="0" dirty="0">
                  <a:solidFill>
                    <a:srgbClr val="000000"/>
                  </a:solidFill>
                  <a:latin typeface="Tahoma" panose="020B0604030504040204"/>
                  <a:ea typeface="宋体" panose="02010600030101010101" pitchFamily="2" charset="-122"/>
                </a:endParaRPr>
              </a:p>
              <a:p>
                <a:pPr marL="535305" lvl="2" indent="-342900" defTabSz="897255" eaLnBrk="1" hangingPunct="1">
                  <a:lnSpc>
                    <a:spcPct val="130000"/>
                  </a:lnSpc>
                  <a:spcBef>
                    <a:spcPct val="20000"/>
                  </a:spcBef>
                  <a:buClr>
                    <a:srgbClr val="4768F5"/>
                  </a:buClr>
                  <a:buFont typeface="+mj-lt"/>
                  <a:buAutoNum type="arabicPeriod"/>
                </a:pPr>
                <a:r>
                  <a:rPr lang="zh-CN" altLang="en-US" sz="1800" b="1" kern="0" dirty="0">
                    <a:solidFill>
                      <a:srgbClr val="000000"/>
                    </a:solidFill>
                    <a:latin typeface="Tahoma" panose="020B0604030504040204"/>
                    <a:ea typeface="宋体" panose="02010600030101010101" pitchFamily="2" charset="-122"/>
                  </a:rPr>
                  <a:t>攻击者再产生该伪造</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非法</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消息</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的消息变式</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，每个变式</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与</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oMath>
                </a14:m>
                <a:r>
                  <a:rPr lang="zh-CN" altLang="en-US" sz="1800" b="1" kern="0" dirty="0">
                    <a:solidFill>
                      <a:srgbClr val="000000"/>
                    </a:solidFill>
                    <a:latin typeface="Tahoma" panose="020B0604030504040204"/>
                    <a:ea typeface="宋体" panose="02010600030101010101" pitchFamily="2" charset="-122"/>
                  </a:rPr>
                  <a:t>表达相同的意义。对于每个</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，攻击者计算</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𝑯</m:t>
                    </m:r>
                    <m:r>
                      <a:rPr lang="en-US" altLang="zh-CN" sz="1800" b="1" i="1" kern="0" dirty="0" smtClean="0">
                        <a:solidFill>
                          <a:srgbClr val="000000"/>
                        </a:solidFill>
                        <a:latin typeface="Cambria Math" panose="02040503050406030204"/>
                        <a:ea typeface="宋体" panose="02010600030101010101" pitchFamily="2" charset="-122"/>
                      </a:rPr>
                      <m:t>(</m:t>
                    </m:r>
                    <m:r>
                      <a:rPr lang="en-US" altLang="zh-CN" sz="1800" b="1" i="1" kern="0" dirty="0" smtClean="0">
                        <a:solidFill>
                          <a:srgbClr val="000000"/>
                        </a:solidFill>
                        <a:latin typeface="Cambria Math" panose="02040503050406030204"/>
                        <a:ea typeface="宋体" panose="02010600030101010101" pitchFamily="2" charset="-122"/>
                      </a:rPr>
                      <m:t>𝒚</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，并与任意的</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𝑯</m:t>
                    </m:r>
                    <m:r>
                      <a:rPr lang="en-US" altLang="zh-CN" sz="1800" b="1" i="1" kern="0" dirty="0" smtClean="0">
                        <a:solidFill>
                          <a:srgbClr val="000000"/>
                        </a:solidFill>
                        <a:latin typeface="Cambria Math" panose="02040503050406030204"/>
                        <a:ea typeface="宋体" panose="02010600030101010101" pitchFamily="2" charset="-122"/>
                      </a:rPr>
                      <m:t>(</m:t>
                    </m:r>
                    <m:r>
                      <a:rPr lang="en-US" altLang="zh-CN" sz="1800" b="1" i="1" kern="0" dirty="0" smtClean="0">
                        <a:solidFill>
                          <a:srgbClr val="000000"/>
                        </a:solidFill>
                        <a:latin typeface="Cambria Math" panose="02040503050406030204"/>
                        <a:ea typeface="宋体" panose="02010600030101010101" pitchFamily="2" charset="-122"/>
                      </a:rPr>
                      <m:t>𝒙</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进行比对，重复这个过程直到碰撞出现。即这一过程直到找到一个</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与某个</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𝒙</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具有相同的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a:t>
                </a:r>
                <a:endParaRPr lang="en-US" altLang="zh-CN" sz="1800" b="1" kern="0" dirty="0">
                  <a:solidFill>
                    <a:srgbClr val="000000"/>
                  </a:solidFill>
                  <a:latin typeface="Tahoma" panose="020B0604030504040204"/>
                  <a:ea typeface="宋体" panose="02010600030101010101" pitchFamily="2" charset="-122"/>
                </a:endParaRPr>
              </a:p>
              <a:p>
                <a:pPr marL="535305" lvl="2" indent="-342900" defTabSz="897255" eaLnBrk="1" hangingPunct="1">
                  <a:lnSpc>
                    <a:spcPct val="130000"/>
                  </a:lnSpc>
                  <a:spcBef>
                    <a:spcPct val="20000"/>
                  </a:spcBef>
                  <a:buClr>
                    <a:srgbClr val="4768F5"/>
                  </a:buClr>
                  <a:buFont typeface="+mj-lt"/>
                  <a:buAutoNum type="arabicPeriod"/>
                </a:pPr>
                <a:r>
                  <a:rPr lang="zh-CN" altLang="en-US" sz="1800" b="1" kern="0" dirty="0">
                    <a:solidFill>
                      <a:srgbClr val="000000"/>
                    </a:solidFill>
                    <a:latin typeface="Tahoma" panose="020B0604030504040204"/>
                    <a:ea typeface="宋体" panose="02010600030101010101" pitchFamily="2" charset="-122"/>
                  </a:rPr>
                  <a:t>攻击者将该合法消息变式</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𝒙</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提供给</a:t>
                </a:r>
                <a:r>
                  <a:rPr lang="en-US" altLang="zh-CN" sz="1800" b="1" kern="0" dirty="0">
                    <a:solidFill>
                      <a:srgbClr val="000000"/>
                    </a:solidFill>
                    <a:latin typeface="Tahoma" panose="020B0604030504040204"/>
                    <a:ea typeface="宋体" panose="02010600030101010101" pitchFamily="2" charset="-122"/>
                  </a:rPr>
                  <a:t>A</a:t>
                </a:r>
                <a:r>
                  <a:rPr lang="zh-CN" altLang="en-US" sz="1800" b="1" kern="0" dirty="0">
                    <a:solidFill>
                      <a:srgbClr val="000000"/>
                    </a:solidFill>
                    <a:latin typeface="Tahoma" panose="020B0604030504040204"/>
                    <a:ea typeface="宋体" panose="02010600030101010101" pitchFamily="2" charset="-122"/>
                  </a:rPr>
                  <a:t>签名，将该签名附于伪造消息的有效变式</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𝒚</m:t>
                    </m:r>
                    <m:r>
                      <a:rPr lang="en-US" altLang="zh-CN" sz="1800" b="1" i="1" kern="0" dirty="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后并发送给预期的接收方。因为上述两个变式的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码相同，所以他们产生的签名也相同，因此攻击者即使不知道加密秘钥也能攻击成功。</a:t>
                </a:r>
                <a:endParaRPr lang="en-US" altLang="zh-CN" sz="1800" b="1" kern="0" dirty="0">
                  <a:solidFill>
                    <a:srgbClr val="000000"/>
                  </a:solidFill>
                  <a:latin typeface="Tahoma" panose="020B0604030504040204"/>
                  <a:ea typeface="宋体" panose="02010600030101010101" pitchFamily="2" charset="-122"/>
                </a:endParaRPr>
              </a:p>
              <a:p>
                <a:pPr marL="361950" lvl="2" indent="-28448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这样，如果使用</a:t>
                </a:r>
                <a:r>
                  <a:rPr lang="en-US" altLang="zh-CN" sz="1800" b="1" kern="0" dirty="0">
                    <a:solidFill>
                      <a:srgbClr val="000000"/>
                    </a:solidFill>
                    <a:latin typeface="Tahoma" panose="020B0604030504040204"/>
                    <a:ea typeface="宋体" panose="02010600030101010101" pitchFamily="2" charset="-122"/>
                  </a:rPr>
                  <a:t>64</a:t>
                </a:r>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码，那么所需代价的数量级仅为</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𝟑𝟐</m:t>
                        </m:r>
                      </m:sup>
                    </m:sSup>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zh-CN" altLang="en-US"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476672"/>
                <a:ext cx="8229600" cy="5688632"/>
              </a:xfrm>
              <a:prstGeom prst="rect">
                <a:avLst/>
              </a:prstGeom>
              <a:blipFill rotWithShape="1">
                <a:blip r:embed="rId1"/>
                <a:stretch>
                  <a:fillRect l="-2" t="-7" r="-870" b="-33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产生多个具有相同意义的变式并不困难。例如，攻击者可以在文件的词与词之间插入若干“</a:t>
                </a:r>
                <a:r>
                  <a:rPr lang="zh-CN" altLang="en-US" sz="1800" b="1" kern="0" dirty="0">
                    <a:solidFill>
                      <a:srgbClr val="0070C0"/>
                    </a:solidFill>
                    <a:latin typeface="Tahoma" panose="020B0604030504040204"/>
                    <a:ea typeface="宋体" panose="02010600030101010101" pitchFamily="2" charset="-122"/>
                  </a:rPr>
                  <a:t>空格</a:t>
                </a:r>
                <a:r>
                  <a:rPr lang="en-US" altLang="zh-CN" sz="1800" b="1" kern="0" dirty="0">
                    <a:solidFill>
                      <a:srgbClr val="0070C0"/>
                    </a:solidFill>
                    <a:latin typeface="Tahoma" panose="020B0604030504040204"/>
                    <a:ea typeface="宋体" panose="02010600030101010101" pitchFamily="2" charset="-122"/>
                  </a:rPr>
                  <a:t>-</a:t>
                </a:r>
                <a:r>
                  <a:rPr lang="zh-CN" altLang="en-US" sz="1800" b="1" kern="0" dirty="0">
                    <a:solidFill>
                      <a:srgbClr val="0070C0"/>
                    </a:solidFill>
                    <a:latin typeface="Tahoma" panose="020B0604030504040204"/>
                    <a:ea typeface="宋体" panose="02010600030101010101" pitchFamily="2" charset="-122"/>
                  </a:rPr>
                  <a:t>空格</a:t>
                </a:r>
                <a:r>
                  <a:rPr lang="en-US" altLang="zh-CN" sz="1800" b="1" kern="0" dirty="0">
                    <a:solidFill>
                      <a:srgbClr val="0070C0"/>
                    </a:solidFill>
                    <a:latin typeface="Tahoma" panose="020B0604030504040204"/>
                    <a:ea typeface="宋体" panose="02010600030101010101" pitchFamily="2" charset="-122"/>
                  </a:rPr>
                  <a:t>-</a:t>
                </a:r>
                <a:r>
                  <a:rPr lang="zh-CN" altLang="en-US" sz="1800" b="1" kern="0" dirty="0">
                    <a:solidFill>
                      <a:srgbClr val="0070C0"/>
                    </a:solidFill>
                    <a:latin typeface="Tahoma" panose="020B0604030504040204"/>
                    <a:ea typeface="宋体" panose="02010600030101010101" pitchFamily="2" charset="-122"/>
                  </a:rPr>
                  <a:t>退格</a:t>
                </a:r>
                <a:r>
                  <a:rPr lang="zh-CN" altLang="en-US" sz="1800" b="1" kern="0" dirty="0">
                    <a:solidFill>
                      <a:srgbClr val="000000"/>
                    </a:solidFill>
                    <a:latin typeface="Tahoma" panose="020B0604030504040204"/>
                    <a:ea typeface="宋体" panose="02010600030101010101" pitchFamily="2" charset="-122"/>
                  </a:rPr>
                  <a:t>”字符对，然后在实例中用“空格</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退格</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空格”替代这些字符，从而产生各种变式。攻击者也可以简单地改变消息中的某些词但不改变消息的意义。下图举例说明了这种方法。该方法能够产生</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𝟑𝟕</m:t>
                        </m:r>
                      </m:sup>
                    </m:sSup>
                  </m:oMath>
                </a14:m>
                <a:r>
                  <a:rPr lang="zh-CN" altLang="en-US" sz="1800" b="1" kern="0" dirty="0">
                    <a:solidFill>
                      <a:srgbClr val="000000"/>
                    </a:solidFill>
                    <a:latin typeface="Tahoma" panose="020B0604030504040204"/>
                    <a:ea typeface="宋体" panose="02010600030101010101" pitchFamily="2" charset="-122"/>
                  </a:rPr>
                  <a:t>种变式的信。</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112568"/>
              </a:xfrm>
              <a:prstGeom prst="rect">
                <a:avLst/>
              </a:prstGeom>
              <a:blipFill rotWithShape="1">
                <a:blip r:embed="rId1"/>
                <a:stretch>
                  <a:fillRect l="-2" t="-11" r="2"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894" y="186791"/>
            <a:ext cx="4449106" cy="648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1" dur="500"/>
                                        <p:tgtEl>
                                          <p:spTgt spid="4">
                                            <p:txEl>
                                              <p:pRg st="0" end="0"/>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476672"/>
                <a:ext cx="82296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总之，对于长度为</a:t>
                </a:r>
                <a:r>
                  <a:rPr lang="en-US" altLang="zh-CN" sz="2000" b="1" kern="0" dirty="0">
                    <a:solidFill>
                      <a:srgbClr val="000000"/>
                    </a:solidFill>
                    <a:latin typeface="Tahoma" panose="020B0604030504040204"/>
                    <a:ea typeface="宋体" panose="02010600030101010101" pitchFamily="2" charset="-122"/>
                  </a:rPr>
                  <a:t>m</a:t>
                </a:r>
                <a:r>
                  <a:rPr lang="zh-CN" altLang="en-US" sz="2000" b="1" kern="0" dirty="0">
                    <a:solidFill>
                      <a:srgbClr val="000000"/>
                    </a:solidFill>
                    <a:latin typeface="Tahoma" panose="020B0604030504040204"/>
                    <a:ea typeface="宋体" panose="02010600030101010101" pitchFamily="2" charset="-122"/>
                  </a:rPr>
                  <a:t>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码，对于穷举攻击所需的代价分别与下表中相应量成正比。</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如果要求抗强碰撞能力</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通用的安全</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码通常期望具有该性质</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，那么值</a:t>
                </a: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kern="0">
                            <a:solidFill>
                              <a:srgbClr val="000000"/>
                            </a:solidFill>
                            <a:latin typeface="Cambria Math" panose="02040503050406030204"/>
                            <a:ea typeface="宋体" panose="02010600030101010101" pitchFamily="2" charset="-122"/>
                          </a:rPr>
                          <m:t>2</m:t>
                        </m:r>
                      </m:e>
                      <m:sup>
                        <m:r>
                          <a:rPr lang="en-US" altLang="zh-CN" sz="2000" b="1" kern="0">
                            <a:solidFill>
                              <a:srgbClr val="000000"/>
                            </a:solidFill>
                            <a:latin typeface="Cambria Math" panose="02040503050406030204"/>
                            <a:ea typeface="宋体" panose="02010600030101010101" pitchFamily="2" charset="-122"/>
                          </a:rPr>
                          <m:t>𝑚</m:t>
                        </m:r>
                        <m:r>
                          <a:rPr lang="en-US" altLang="zh-CN" sz="2000" b="1" kern="0">
                            <a:solidFill>
                              <a:srgbClr val="000000"/>
                            </a:solidFill>
                            <a:latin typeface="Cambria Math" panose="02040503050406030204"/>
                            <a:ea typeface="宋体" panose="02010600030101010101" pitchFamily="2" charset="-122"/>
                          </a:rPr>
                          <m:t>/</m:t>
                        </m:r>
                        <m:r>
                          <a:rPr lang="en-US" altLang="zh-CN" sz="2000" b="1" kern="0">
                            <a:solidFill>
                              <a:srgbClr val="000000"/>
                            </a:solidFill>
                            <a:latin typeface="Cambria Math" panose="02040503050406030204"/>
                            <a:ea typeface="宋体" panose="02010600030101010101" pitchFamily="2" charset="-122"/>
                          </a:rPr>
                          <m:t>2</m:t>
                        </m:r>
                      </m:sup>
                    </m:sSup>
                  </m:oMath>
                </a14:m>
                <a:r>
                  <a:rPr lang="zh-CN" altLang="en-US" sz="2000" b="1" kern="0" dirty="0">
                    <a:solidFill>
                      <a:srgbClr val="000000"/>
                    </a:solidFill>
                    <a:latin typeface="Tahoma" panose="020B0604030504040204"/>
                    <a:ea typeface="宋体" panose="02010600030101010101" pitchFamily="2" charset="-122"/>
                  </a:rPr>
                  <a:t>决定了该</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码抗穷举攻击的强度。</a:t>
                </a:r>
                <a:endParaRPr lang="zh-CN" altLang="en-US"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476672"/>
                <a:ext cx="8229600" cy="5688632"/>
              </a:xfrm>
              <a:prstGeom prst="rect">
                <a:avLst/>
              </a:prstGeom>
              <a:blipFill rotWithShape="1">
                <a:blip r:embed="rId1"/>
                <a:stretch>
                  <a:fillRect l="-2" t="-7" r="2"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3654469" y="1375232"/>
              <a:ext cx="2357691" cy="1117664"/>
            </p:xfrm>
            <a:graphic>
              <a:graphicData uri="http://schemas.openxmlformats.org/drawingml/2006/table">
                <a:tbl>
                  <a:tblPr firstRow="1" bandRow="1">
                    <a:tableStyleId>{5C22544A-7EE6-4342-B048-85BDC9FD1C3A}</a:tableStyleId>
                  </a:tblPr>
                  <a:tblGrid>
                    <a:gridCol w="1627505"/>
                    <a:gridCol w="730186"/>
                  </a:tblGrid>
                  <a:tr h="370840">
                    <a:tc>
                      <a:txBody>
                        <a:bodyPr/>
                        <a:lstStyle/>
                        <a:p>
                          <a:r>
                            <a:rPr kumimoji="0" lang="zh-CN" altLang="en-US" b="0" kern="1200" dirty="0">
                              <a:solidFill>
                                <a:schemeClr val="tx1"/>
                              </a:solidFill>
                              <a:latin typeface="+mn-lt"/>
                              <a:ea typeface="+mn-ea"/>
                              <a:cs typeface="+mn-cs"/>
                            </a:rPr>
                            <a:t>抗原像攻击</a:t>
                          </a:r>
                          <a:endParaRPr kumimoji="0" lang="zh-CN" altLang="en-US"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a:rPr>
                                      <m:t>2</m:t>
                                    </m:r>
                                  </m:e>
                                  <m:sup>
                                    <m:r>
                                      <a:rPr lang="en-US" altLang="zh-CN" b="0" i="1" smtClean="0">
                                        <a:solidFill>
                                          <a:schemeClr val="tx1"/>
                                        </a:solidFill>
                                        <a:latin typeface="Cambria Math" panose="02040503050406030204"/>
                                      </a:rPr>
                                      <m:t>𝑚</m:t>
                                    </m:r>
                                  </m:sup>
                                </m:sSup>
                              </m:oMath>
                            </m:oMathPara>
                          </a14:m>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zh-CN" altLang="en-US" b="0" dirty="0">
                              <a:solidFill>
                                <a:schemeClr val="tx1"/>
                              </a:solidFill>
                            </a:rPr>
                            <a:t>抗弱碰撞攻击</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a:rPr>
                                      <m:t>2</m:t>
                                    </m:r>
                                  </m:e>
                                  <m:sup>
                                    <m:r>
                                      <a:rPr lang="en-US" altLang="zh-CN" b="0" i="1" smtClean="0">
                                        <a:solidFill>
                                          <a:schemeClr val="tx1"/>
                                        </a:solidFill>
                                        <a:latin typeface="Cambria Math" panose="02040503050406030204"/>
                                      </a:rPr>
                                      <m:t>𝑚</m:t>
                                    </m:r>
                                  </m:sup>
                                </m:sSup>
                              </m:oMath>
                            </m:oMathPara>
                          </a14:m>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zh-CN" altLang="en-US" b="0" dirty="0">
                              <a:solidFill>
                                <a:schemeClr val="tx1"/>
                              </a:solidFill>
                            </a:rPr>
                            <a:t>抗强碰撞攻击</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a:rPr>
                                      <m:t>2</m:t>
                                    </m:r>
                                  </m:e>
                                  <m:sup>
                                    <m:r>
                                      <a:rPr lang="en-US" altLang="zh-CN" b="0" i="1" smtClean="0">
                                        <a:solidFill>
                                          <a:schemeClr val="tx1"/>
                                        </a:solidFill>
                                        <a:latin typeface="Cambria Math" panose="02040503050406030204"/>
                                      </a:rPr>
                                      <m:t>𝑚</m:t>
                                    </m:r>
                                    <m:r>
                                      <a:rPr lang="en-US" altLang="zh-CN" b="0" i="1" smtClean="0">
                                        <a:solidFill>
                                          <a:schemeClr val="tx1"/>
                                        </a:solidFill>
                                        <a:latin typeface="Cambria Math" panose="02040503050406030204"/>
                                      </a:rPr>
                                      <m:t>/</m:t>
                                    </m:r>
                                    <m:r>
                                      <a:rPr lang="en-US" altLang="zh-CN" b="0" i="1" smtClean="0">
                                        <a:solidFill>
                                          <a:schemeClr val="tx1"/>
                                        </a:solidFill>
                                        <a:latin typeface="Cambria Math" panose="02040503050406030204"/>
                                      </a:rPr>
                                      <m:t>2</m:t>
                                    </m:r>
                                  </m:sup>
                                </m:sSup>
                              </m:oMath>
                            </m:oMathPara>
                          </a14:m>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Choice>
        <mc:Fallback xmlns="">
          <p:graphicFrame>
            <p:nvGraphicFramePr>
              <p:cNvPr id="2" name="表格 1"/>
              <p:cNvGraphicFramePr>
                <a:graphicFrameLocks noGrp="1"/>
              </p:cNvGraphicFramePr>
              <p:nvPr/>
            </p:nvGraphicFramePr>
            <p:xfrm>
              <a:off x="3654469" y="1375232"/>
              <a:ext cx="2357691" cy="1117664"/>
            </p:xfrm>
            <a:graphic>
              <a:graphicData uri="http://schemas.openxmlformats.org/drawingml/2006/table">
                <a:tbl>
                  <a:tblPr firstRow="1" bandRow="1">
                    <a:tableStyleId>{5C22544A-7EE6-4342-B048-85BDC9FD1C3A}</a:tableStyleId>
                  </a:tblPr>
                  <a:tblGrid>
                    <a:gridCol w="1627505"/>
                    <a:gridCol w="730186"/>
                  </a:tblGrid>
                  <a:tr h="370840">
                    <a:tc>
                      <a:txBody>
                        <a:bodyPr/>
                        <a:lstStyle/>
                        <a:p>
                          <a:r>
                            <a:rPr kumimoji="0" lang="zh-CN" altLang="en-US" b="0" kern="1200" dirty="0">
                              <a:solidFill>
                                <a:schemeClr val="tx1"/>
                              </a:solidFill>
                              <a:latin typeface="+mn-lt"/>
                              <a:ea typeface="+mn-ea"/>
                              <a:cs typeface="+mn-cs"/>
                            </a:rPr>
                            <a:t>抗原像攻击</a:t>
                          </a:r>
                          <a:endParaRPr kumimoji="0" lang="zh-CN" altLang="en-US"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r>
                  <a:tr h="370840">
                    <a:tc>
                      <a:txBody>
                        <a:bodyPr/>
                        <a:lstStyle/>
                        <a:p>
                          <a:r>
                            <a:rPr lang="zh-CN" altLang="en-US" b="0" dirty="0">
                              <a:solidFill>
                                <a:schemeClr val="tx1"/>
                              </a:solidFill>
                            </a:rPr>
                            <a:t>抗弱碰撞攻击</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r>
                  <a:tr h="370840">
                    <a:tc>
                      <a:txBody>
                        <a:bodyPr/>
                        <a:lstStyle/>
                        <a:p>
                          <a:r>
                            <a:rPr lang="zh-CN" altLang="en-US" b="0" dirty="0">
                              <a:solidFill>
                                <a:schemeClr val="tx1"/>
                              </a:solidFill>
                            </a:rPr>
                            <a:t>抗强碰撞攻击</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r>
                </a:tbl>
              </a:graphicData>
            </a:graphic>
          </p:graphicFrame>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64704"/>
            <a:ext cx="8229600"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Van </a:t>
            </a:r>
            <a:r>
              <a:rPr lang="en-US" altLang="zh-CN" sz="1800" b="1" kern="0" dirty="0" err="1">
                <a:solidFill>
                  <a:srgbClr val="000000"/>
                </a:solidFill>
                <a:latin typeface="Tahoma" panose="020B0604030504040204"/>
                <a:ea typeface="宋体" panose="02010600030101010101" pitchFamily="2" charset="-122"/>
              </a:rPr>
              <a:t>Oorschot</a:t>
            </a:r>
            <a:r>
              <a:rPr lang="zh-CN" altLang="en-US" sz="1800" b="1" kern="0" dirty="0">
                <a:solidFill>
                  <a:srgbClr val="000000"/>
                </a:solidFill>
                <a:latin typeface="Tahoma" panose="020B0604030504040204"/>
                <a:ea typeface="宋体" panose="02010600030101010101" pitchFamily="2" charset="-122"/>
              </a:rPr>
              <a:t>和</a:t>
            </a:r>
            <a:r>
              <a:rPr lang="en-US" altLang="zh-CN" sz="1800" b="1" kern="0" dirty="0">
                <a:solidFill>
                  <a:srgbClr val="000000"/>
                </a:solidFill>
                <a:latin typeface="Tahoma" panose="020B0604030504040204"/>
                <a:ea typeface="宋体" panose="02010600030101010101" pitchFamily="2" charset="-122"/>
              </a:rPr>
              <a:t>Wiener</a:t>
            </a:r>
            <a:r>
              <a:rPr lang="zh-CN" altLang="en-US" sz="1800" b="1" kern="0" dirty="0">
                <a:solidFill>
                  <a:srgbClr val="000000"/>
                </a:solidFill>
                <a:latin typeface="Tahoma" panose="020B0604030504040204"/>
                <a:ea typeface="宋体" panose="02010600030101010101" pitchFamily="2" charset="-122"/>
              </a:rPr>
              <a:t>耗资</a:t>
            </a:r>
            <a:r>
              <a:rPr lang="en-US" altLang="zh-CN" sz="1800" b="1" kern="0" dirty="0">
                <a:solidFill>
                  <a:srgbClr val="000000"/>
                </a:solidFill>
                <a:latin typeface="Tahoma" panose="020B0604030504040204"/>
                <a:ea typeface="宋体" panose="02010600030101010101" pitchFamily="2" charset="-122"/>
              </a:rPr>
              <a:t>1000</a:t>
            </a:r>
            <a:r>
              <a:rPr lang="zh-CN" altLang="en-US" sz="1800" b="1" kern="0" dirty="0">
                <a:solidFill>
                  <a:srgbClr val="000000"/>
                </a:solidFill>
                <a:latin typeface="Tahoma" panose="020B0604030504040204"/>
                <a:ea typeface="宋体" panose="02010600030101010101" pitchFamily="2" charset="-122"/>
              </a:rPr>
              <a:t>万美元，为攻击</a:t>
            </a:r>
            <a:r>
              <a:rPr lang="en-US" altLang="zh-CN" sz="1800" b="1" kern="0" dirty="0">
                <a:solidFill>
                  <a:srgbClr val="000000"/>
                </a:solidFill>
                <a:latin typeface="Tahoma" panose="020B0604030504040204"/>
                <a:ea typeface="宋体" panose="02010600030101010101" pitchFamily="2" charset="-122"/>
              </a:rPr>
              <a:t>MD5</a:t>
            </a:r>
            <a:r>
              <a:rPr lang="zh-CN" altLang="en-US" sz="1800" b="1" kern="0" dirty="0">
                <a:solidFill>
                  <a:srgbClr val="000000"/>
                </a:solidFill>
                <a:latin typeface="Tahoma" panose="020B0604030504040204"/>
                <a:ea typeface="宋体" panose="02010600030101010101" pitchFamily="2" charset="-122"/>
              </a:rPr>
              <a:t>设计了一台碰撞搜寻机器，它能在</a:t>
            </a:r>
            <a:r>
              <a:rPr lang="en-US" altLang="zh-CN" sz="1800" b="1" kern="0" dirty="0">
                <a:solidFill>
                  <a:srgbClr val="000000"/>
                </a:solidFill>
                <a:latin typeface="Tahoma" panose="020B0604030504040204"/>
                <a:ea typeface="宋体" panose="02010600030101010101" pitchFamily="2" charset="-122"/>
              </a:rPr>
              <a:t>24</a:t>
            </a:r>
            <a:r>
              <a:rPr lang="zh-CN" altLang="en-US" sz="1800" b="1" kern="0" dirty="0">
                <a:solidFill>
                  <a:srgbClr val="000000"/>
                </a:solidFill>
                <a:latin typeface="Tahoma" panose="020B0604030504040204"/>
                <a:ea typeface="宋体" panose="02010600030101010101" pitchFamily="2" charset="-122"/>
              </a:rPr>
              <a:t>天内找到一个碰撞。</a:t>
            </a:r>
            <a:r>
              <a:rPr lang="en-US" altLang="zh-CN" sz="1800" b="1" kern="0" dirty="0">
                <a:solidFill>
                  <a:srgbClr val="000000"/>
                </a:solidFill>
                <a:latin typeface="Tahoma" panose="020B0604030504040204"/>
                <a:ea typeface="宋体" panose="02010600030101010101" pitchFamily="2" charset="-122"/>
              </a:rPr>
              <a:t>MD5</a:t>
            </a:r>
            <a:r>
              <a:rPr lang="zh-CN" altLang="en-US" sz="1800" b="1" kern="0" dirty="0">
                <a:solidFill>
                  <a:srgbClr val="000000"/>
                </a:solidFill>
                <a:latin typeface="Tahoma" panose="020B0604030504040204"/>
                <a:ea typeface="宋体" panose="02010600030101010101" pitchFamily="2" charset="-122"/>
              </a:rPr>
              <a:t>使用的是</a:t>
            </a:r>
            <a:r>
              <a:rPr lang="en-US" altLang="zh-CN" sz="1800" b="1" kern="0" dirty="0">
                <a:solidFill>
                  <a:srgbClr val="000000"/>
                </a:solidFill>
                <a:latin typeface="Tahoma" panose="020B0604030504040204"/>
                <a:ea typeface="宋体" panose="02010600030101010101" pitchFamily="2" charset="-122"/>
              </a:rPr>
              <a:t>128</a:t>
            </a:r>
            <a:r>
              <a:rPr lang="zh-CN" altLang="en-US" sz="1800" b="1" kern="0" dirty="0">
                <a:solidFill>
                  <a:srgbClr val="000000"/>
                </a:solidFill>
                <a:latin typeface="Tahoma" panose="020B0604030504040204"/>
                <a:ea typeface="宋体" panose="02010600030101010101" pitchFamily="2" charset="-122"/>
              </a:rPr>
              <a:t>位</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码，因此，一般认为</a:t>
            </a:r>
            <a:r>
              <a:rPr lang="en-US" altLang="zh-CN" sz="1800" b="1" kern="0" dirty="0">
                <a:solidFill>
                  <a:srgbClr val="000000"/>
                </a:solidFill>
                <a:latin typeface="Tahoma" panose="020B0604030504040204"/>
                <a:ea typeface="宋体" panose="02010600030101010101" pitchFamily="2" charset="-122"/>
              </a:rPr>
              <a:t>128</a:t>
            </a:r>
            <a:r>
              <a:rPr lang="zh-CN" altLang="en-US" sz="1800" b="1" kern="0" dirty="0">
                <a:solidFill>
                  <a:srgbClr val="000000"/>
                </a:solidFill>
                <a:latin typeface="Tahoma" panose="020B0604030504040204"/>
                <a:ea typeface="宋体" panose="02010600030101010101" pitchFamily="2" charset="-122"/>
              </a:rPr>
              <a:t>位</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码不够的。</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如果将</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码视为一串</a:t>
            </a:r>
            <a:r>
              <a:rPr lang="en-US" altLang="zh-CN" sz="1800" b="1" kern="0" dirty="0">
                <a:solidFill>
                  <a:srgbClr val="000000"/>
                </a:solidFill>
                <a:latin typeface="Tahoma" panose="020B0604030504040204"/>
                <a:ea typeface="宋体" panose="02010600030101010101" pitchFamily="2" charset="-122"/>
              </a:rPr>
              <a:t>32</a:t>
            </a:r>
            <a:r>
              <a:rPr lang="zh-CN" altLang="en-US" sz="1800" b="1" kern="0" dirty="0">
                <a:solidFill>
                  <a:srgbClr val="000000"/>
                </a:solidFill>
                <a:latin typeface="Tahoma" panose="020B0604030504040204"/>
                <a:ea typeface="宋体" panose="02010600030101010101" pitchFamily="2" charset="-122"/>
              </a:rPr>
              <a:t>位的序列，那么以后将要使用</a:t>
            </a:r>
            <a:r>
              <a:rPr lang="en-US" altLang="zh-CN" sz="1800" b="1" kern="0" dirty="0">
                <a:solidFill>
                  <a:srgbClr val="000000"/>
                </a:solidFill>
                <a:latin typeface="Tahoma" panose="020B0604030504040204"/>
                <a:ea typeface="宋体" panose="02010600030101010101" pitchFamily="2" charset="-122"/>
              </a:rPr>
              <a:t>160</a:t>
            </a:r>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码，对于</a:t>
            </a:r>
            <a:r>
              <a:rPr lang="en-US" altLang="zh-CN" sz="1800" b="1" kern="0" dirty="0">
                <a:solidFill>
                  <a:srgbClr val="000000"/>
                </a:solidFill>
                <a:latin typeface="Tahoma" panose="020B0604030504040204"/>
                <a:ea typeface="宋体" panose="02010600030101010101" pitchFamily="2" charset="-122"/>
              </a:rPr>
              <a:t>160</a:t>
            </a:r>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码，用相同的搜寻机器则需要</a:t>
            </a:r>
            <a:r>
              <a:rPr lang="en-US" altLang="zh-CN" sz="1800" b="1" kern="0" dirty="0">
                <a:solidFill>
                  <a:srgbClr val="000000"/>
                </a:solidFill>
                <a:latin typeface="Tahoma" panose="020B0604030504040204"/>
                <a:ea typeface="宋体" panose="02010600030101010101" pitchFamily="2" charset="-122"/>
              </a:rPr>
              <a:t>4000</a:t>
            </a:r>
            <a:r>
              <a:rPr lang="zh-CN" altLang="en-US" sz="1800" b="1" kern="0" dirty="0">
                <a:solidFill>
                  <a:srgbClr val="000000"/>
                </a:solidFill>
                <a:latin typeface="Tahoma" panose="020B0604030504040204"/>
                <a:ea typeface="宋体" panose="02010600030101010101" pitchFamily="2" charset="-122"/>
              </a:rPr>
              <a:t>年才能找到一个碰撞。</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然而，随着软硬件技术的进步，搜索的时间会大大缩短，所以对于穷举攻击现在看来</a:t>
            </a:r>
            <a:r>
              <a:rPr lang="en-US" altLang="zh-CN" sz="1800" b="1" kern="0" dirty="0">
                <a:solidFill>
                  <a:srgbClr val="000000"/>
                </a:solidFill>
                <a:latin typeface="Tahoma" panose="020B0604030504040204"/>
                <a:ea typeface="宋体" panose="02010600030101010101" pitchFamily="2" charset="-122"/>
              </a:rPr>
              <a:t>160</a:t>
            </a:r>
            <a:r>
              <a:rPr lang="zh-CN" altLang="en-US" sz="1800" b="1" kern="0" dirty="0">
                <a:solidFill>
                  <a:srgbClr val="000000"/>
                </a:solidFill>
                <a:latin typeface="Tahoma" panose="020B0604030504040204"/>
                <a:ea typeface="宋体" panose="02010600030101010101" pitchFamily="2" charset="-122"/>
              </a:rPr>
              <a:t>位也被认为比较弱。</a:t>
            </a:r>
            <a:endParaRPr lang="zh-CN" altLang="en-US"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634083"/>
            <a:ext cx="8229600" cy="1786806"/>
          </a:xfrm>
        </p:spPr>
        <p:txBody>
          <a:bodyPr>
            <a:noAutofit/>
          </a:bodyPr>
          <a:lstStyle/>
          <a:p>
            <a:pPr marL="457200" lvl="2" indent="-457200" eaLnBrk="1" hangingPunct="1">
              <a:lnSpc>
                <a:spcPct val="130000"/>
              </a:lnSpc>
              <a:spcBef>
                <a:spcPct val="20000"/>
              </a:spcBef>
              <a:buClr>
                <a:srgbClr val="4768F5"/>
              </a:buClr>
              <a:buFont typeface="Wingdings" panose="05000000000000000000" pitchFamily="2" charset="2"/>
              <a:buChar char="Ø"/>
            </a:pPr>
            <a:r>
              <a:rPr kumimoji="1" lang="zh-CN" altLang="en-US" sz="2000" b="1" kern="0" dirty="0">
                <a:solidFill>
                  <a:srgbClr val="000000"/>
                </a:solidFill>
                <a:latin typeface="Tahoma" panose="020B0604030504040204"/>
                <a:ea typeface="宋体" panose="02010600030101010101" pitchFamily="2" charset="-122"/>
              </a:rPr>
              <a:t>下图描述了密码学</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函数的操作过程：</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输入数据的长度首先被填充为某固定长度</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如</a:t>
            </a:r>
            <a:r>
              <a:rPr kumimoji="1" lang="en-US" altLang="zh-CN" sz="2000" b="1" kern="0" dirty="0">
                <a:solidFill>
                  <a:srgbClr val="000000"/>
                </a:solidFill>
                <a:latin typeface="Tahoma" panose="020B0604030504040204"/>
                <a:ea typeface="宋体" panose="02010600030101010101" pitchFamily="2" charset="-122"/>
              </a:rPr>
              <a:t>1024</a:t>
            </a:r>
            <a:r>
              <a:rPr kumimoji="1" lang="zh-CN" altLang="en-US" sz="2000" b="1" kern="0" dirty="0">
                <a:solidFill>
                  <a:srgbClr val="000000"/>
                </a:solidFill>
                <a:latin typeface="Tahoma" panose="020B0604030504040204"/>
                <a:ea typeface="宋体" panose="02010600030101010101" pitchFamily="2" charset="-122"/>
              </a:rPr>
              <a:t>位</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分组的整数倍，填充的内容包括原始消息的位长度信息。填充长度信息能够提高攻击者修改消息而保持</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值不变的难度。</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7" name="Rectangle 2"/>
          <p:cNvSpPr txBox="1">
            <a:spLocks noChangeArrowheads="1"/>
          </p:cNvSpPr>
          <p:nvPr/>
        </p:nvSpPr>
        <p:spPr>
          <a:xfrm>
            <a:off x="5004048" y="0"/>
            <a:ext cx="413402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0156" y="2420888"/>
            <a:ext cx="4430694" cy="3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476672"/>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3"/>
            </a:pPr>
            <a:r>
              <a:rPr lang="zh-CN" altLang="en-US" sz="2400" kern="0" dirty="0">
                <a:solidFill>
                  <a:srgbClr val="E24C05"/>
                </a:solidFill>
                <a:latin typeface="Tahoma" panose="020B0604030504040204"/>
                <a:ea typeface="宋体" panose="02010600030101010101" pitchFamily="2" charset="-122"/>
              </a:rPr>
              <a:t>密码分析</a:t>
            </a:r>
            <a:endParaRPr lang="en-US" altLang="zh-CN" sz="2000" kern="0" dirty="0">
              <a:solidFill>
                <a:srgbClr val="40458C"/>
              </a:solidFill>
              <a:latin typeface="黑体" panose="02010609060101010101" pitchFamily="49" charset="-122"/>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与对密码算法的攻击一样，对</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函数的密码分析攻击，也是利用算法的某种性质而不是通过穷举来进行攻击的。</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评价</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算法抗密码分析能力的方法是：将其与穷举攻击所需的代价相比，也就是说，理想的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函数算法要求密码分析攻击所需的代价大于等于穷举攻击所需的代价。</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最近这些年，人们在研究对</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函数的密码分析攻击方面做了大量的工作，其中有些攻击是成功的。</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讨论密码分析之前，我们先讨论一下典型的安全</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函数的总体结构。</a:t>
            </a:r>
            <a:endParaRPr lang="zh-CN" altLang="en-US"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116632"/>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90043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000" kern="0" dirty="0">
                    <a:solidFill>
                      <a:srgbClr val="40458C"/>
                    </a:solidFill>
                    <a:latin typeface="+mn-ea"/>
                  </a:rPr>
                  <a:t>典型的安全</a:t>
                </a:r>
                <a:r>
                  <a:rPr lang="en-US" altLang="zh-CN" sz="2000" kern="0" dirty="0">
                    <a:solidFill>
                      <a:srgbClr val="40458C"/>
                    </a:solidFill>
                    <a:latin typeface="+mn-ea"/>
                  </a:rPr>
                  <a:t>Hash</a:t>
                </a:r>
                <a:r>
                  <a:rPr lang="zh-CN" altLang="en-US" sz="2000" kern="0" dirty="0">
                    <a:solidFill>
                      <a:srgbClr val="40458C"/>
                    </a:solidFill>
                    <a:latin typeface="+mn-ea"/>
                  </a:rPr>
                  <a:t>函数的总体结构：</a:t>
                </a:r>
                <a:endParaRPr lang="en-US" altLang="zh-CN" sz="2000" kern="0" dirty="0">
                  <a:solidFill>
                    <a:srgbClr val="40458C"/>
                  </a:solidFill>
                  <a:latin typeface="+mn-ea"/>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40458C"/>
                  </a:solidFill>
                  <a:latin typeface="+mn-ea"/>
                  <a:ea typeface="宋体" panose="02010600030101010101" pitchFamily="2" charset="-122"/>
                </a:endParaRPr>
              </a:p>
              <a:p>
                <a:pPr marL="452755" lvl="2" indent="-452755"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上图这种结构称为迭代</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函数，由</a:t>
                </a:r>
                <a:r>
                  <a:rPr lang="en-US" altLang="zh-CN" sz="1800" b="1" kern="0" dirty="0" err="1">
                    <a:solidFill>
                      <a:srgbClr val="000000"/>
                    </a:solidFill>
                    <a:latin typeface="Tahoma" panose="020B0604030504040204"/>
                    <a:ea typeface="宋体" panose="02010600030101010101" pitchFamily="2" charset="-122"/>
                  </a:rPr>
                  <a:t>Merkle</a:t>
                </a:r>
                <a:r>
                  <a:rPr lang="zh-CN" altLang="en-US" sz="1800" b="1" kern="0" dirty="0">
                    <a:solidFill>
                      <a:srgbClr val="000000"/>
                    </a:solidFill>
                    <a:latin typeface="Tahoma" panose="020B0604030504040204"/>
                    <a:ea typeface="宋体" panose="02010600030101010101" pitchFamily="2" charset="-122"/>
                  </a:rPr>
                  <a:t>提出的，包括本章后面将会介绍的</a:t>
                </a:r>
                <a:r>
                  <a:rPr lang="en-US" altLang="zh-CN" sz="1800" b="1" kern="0" dirty="0">
                    <a:solidFill>
                      <a:srgbClr val="000000"/>
                    </a:solidFill>
                    <a:latin typeface="Tahoma" panose="020B0604030504040204"/>
                    <a:ea typeface="宋体" panose="02010600030101010101" pitchFamily="2" charset="-122"/>
                  </a:rPr>
                  <a:t>SHA</a:t>
                </a:r>
                <a:r>
                  <a:rPr lang="zh-CN" altLang="en-US" sz="1800" b="1" kern="0" dirty="0">
                    <a:solidFill>
                      <a:srgbClr val="000000"/>
                    </a:solidFill>
                    <a:latin typeface="Tahoma" panose="020B0604030504040204"/>
                    <a:ea typeface="宋体" panose="02010600030101010101" pitchFamily="2" charset="-122"/>
                  </a:rPr>
                  <a:t>在内的目前所使用的大多数</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函数都是这种结构。</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函数将输入消息分为</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𝑳</m:t>
                    </m:r>
                  </m:oMath>
                </a14:m>
                <a:r>
                  <a:rPr lang="zh-CN" altLang="en-US" sz="1800" b="1" kern="0" dirty="0">
                    <a:solidFill>
                      <a:srgbClr val="000000"/>
                    </a:solidFill>
                    <a:latin typeface="Tahoma" panose="020B0604030504040204"/>
                    <a:ea typeface="宋体" panose="02010600030101010101" pitchFamily="2" charset="-122"/>
                  </a:rPr>
                  <a:t>个固定长度的分组，每一分组长为</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𝒃</m:t>
                    </m:r>
                  </m:oMath>
                </a14:m>
                <a:r>
                  <a:rPr lang="zh-CN" altLang="en-US" sz="1800" b="1" kern="0" dirty="0">
                    <a:solidFill>
                      <a:srgbClr val="000000"/>
                    </a:solidFill>
                    <a:latin typeface="Tahoma" panose="020B0604030504040204"/>
                    <a:ea typeface="宋体" panose="02010600030101010101" pitchFamily="2" charset="-122"/>
                  </a:rPr>
                  <a:t>位，最后一个分组不足</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𝒃</m:t>
                    </m:r>
                  </m:oMath>
                </a14:m>
                <a:r>
                  <a:rPr lang="zh-CN" altLang="en-US" sz="1800" b="1" kern="0" dirty="0">
                    <a:solidFill>
                      <a:srgbClr val="000000"/>
                    </a:solidFill>
                    <a:latin typeface="Tahoma" panose="020B0604030504040204"/>
                    <a:ea typeface="宋体" panose="02010600030101010101" pitchFamily="2" charset="-122"/>
                  </a:rPr>
                  <a:t>位时需要将其填充为</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𝒃</m:t>
                    </m:r>
                  </m:oMath>
                </a14:m>
                <a:r>
                  <a:rPr lang="zh-CN" altLang="en-US" sz="1800" b="1" kern="0" dirty="0">
                    <a:solidFill>
                      <a:srgbClr val="000000"/>
                    </a:solidFill>
                    <a:latin typeface="Tahoma" panose="020B0604030504040204"/>
                    <a:ea typeface="宋体" panose="02010600030101010101" pitchFamily="2" charset="-122"/>
                  </a:rPr>
                  <a:t>位，最后一个分组包含输入的总长度。由于输入中包含长度，所以攻击者必须找出具有相同</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值且长度相等的两条消息，或者找出两条长度不等但是加入消息长度后</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值相同的消息，从而增加了攻击的难度。</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116632"/>
                <a:ext cx="8229600" cy="5112568"/>
              </a:xfrm>
              <a:prstGeom prst="rect">
                <a:avLst/>
              </a:prstGeom>
              <a:blipFill rotWithShape="1">
                <a:blip r:embed="rId1"/>
                <a:stretch>
                  <a:fillRect l="-2" t="-8" r="-245" b="-21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692696"/>
            <a:ext cx="6552728" cy="288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459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函数中重复使用了压缩函数</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，它的输入包括两部分：前一步中得出的</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𝒏</m:t>
                    </m:r>
                  </m:oMath>
                </a14:m>
                <a:r>
                  <a:rPr lang="zh-CN" altLang="en-US" sz="1800" b="1" kern="0" dirty="0">
                    <a:solidFill>
                      <a:srgbClr val="000000"/>
                    </a:solidFill>
                    <a:latin typeface="Tahoma" panose="020B0604030504040204"/>
                    <a:ea typeface="宋体" panose="02010600030101010101" pitchFamily="2" charset="-122"/>
                  </a:rPr>
                  <a:t>位结果</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称为链接变量</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和一个</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𝒃</m:t>
                    </m:r>
                  </m:oMath>
                </a14:m>
                <a:r>
                  <a:rPr lang="zh-CN" altLang="en-US" sz="1800" b="1" kern="0" dirty="0">
                    <a:solidFill>
                      <a:srgbClr val="000000"/>
                    </a:solidFill>
                    <a:latin typeface="Tahoma" panose="020B0604030504040204"/>
                    <a:ea typeface="宋体" panose="02010600030101010101" pitchFamily="2" charset="-122"/>
                  </a:rPr>
                  <a:t>位分组，输出为一个</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𝒏</m:t>
                    </m:r>
                  </m:oMath>
                </a14:m>
                <a:r>
                  <a:rPr lang="zh-CN" altLang="en-US" sz="1800" b="1" kern="0" dirty="0">
                    <a:solidFill>
                      <a:srgbClr val="000000"/>
                    </a:solidFill>
                    <a:latin typeface="Tahoma" panose="020B0604030504040204"/>
                    <a:ea typeface="宋体" panose="02010600030101010101" pitchFamily="2" charset="-122"/>
                  </a:rPr>
                  <a:t>位分组。链接变量的初值由算法在开始时指定，其终值即为</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值，通常</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𝒃</m:t>
                    </m:r>
                    <m:r>
                      <a:rPr lang="en-US" altLang="zh-CN" sz="1800" b="1" i="1" kern="0" smtClean="0">
                        <a:solidFill>
                          <a:srgbClr val="000000"/>
                        </a:solidFill>
                        <a:latin typeface="Cambria Math" panose="02040503050406030204"/>
                        <a:ea typeface="宋体" panose="02010600030101010101" pitchFamily="2" charset="-122"/>
                      </a:rPr>
                      <m:t>&gt;</m:t>
                    </m:r>
                    <m:r>
                      <a:rPr lang="en-US" altLang="zh-CN" sz="1800" b="1" i="1" kern="0" smtClean="0">
                        <a:solidFill>
                          <a:srgbClr val="000000"/>
                        </a:solidFill>
                        <a:latin typeface="Cambria Math" panose="02040503050406030204"/>
                        <a:ea typeface="宋体" panose="02010600030101010101" pitchFamily="2" charset="-122"/>
                      </a:rPr>
                      <m:t>𝒏</m:t>
                    </m:r>
                  </m:oMath>
                </a14:m>
                <a:r>
                  <a:rPr lang="zh-CN" altLang="en-US" sz="1800" b="1" kern="0" dirty="0">
                    <a:solidFill>
                      <a:srgbClr val="000000"/>
                    </a:solidFill>
                    <a:latin typeface="Tahoma" panose="020B0604030504040204"/>
                    <a:ea typeface="宋体" panose="02010600030101010101" pitchFamily="2" charset="-122"/>
                  </a:rPr>
                  <a:t>，因此称为压缩。</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函数可归纳如下：</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𝑪𝑽</m:t>
                          </m:r>
                        </m:e>
                        <m:sub>
                          <m:r>
                            <a:rPr lang="en-US" altLang="zh-CN" sz="1800" b="1" i="1" kern="0" smtClean="0">
                              <a:solidFill>
                                <a:srgbClr val="000000"/>
                              </a:solidFill>
                              <a:latin typeface="Cambria Math" panose="02040503050406030204"/>
                              <a:ea typeface="宋体" panose="02010600030101010101" pitchFamily="2" charset="-122"/>
                            </a:rPr>
                            <m:t>𝟎</m:t>
                          </m:r>
                        </m:sub>
                      </m:sSub>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𝑰𝑽</m:t>
                      </m:r>
                      <m:r>
                        <a:rPr lang="en-US" altLang="zh-CN" sz="1800" b="1" i="1" kern="0" smtClean="0">
                          <a:solidFill>
                            <a:srgbClr val="000000"/>
                          </a:solidFill>
                          <a:latin typeface="Cambria Math" panose="02040503050406030204"/>
                          <a:ea typeface="宋体" panose="02010600030101010101" pitchFamily="2" charset="-122"/>
                        </a:rPr>
                        <m:t>=</m:t>
                      </m:r>
                      <m:r>
                        <a:rPr lang="zh-CN" altLang="en-US" sz="1800" b="1" i="1" kern="0">
                          <a:solidFill>
                            <a:srgbClr val="000000"/>
                          </a:solidFill>
                          <a:latin typeface="Cambria Math" panose="02040503050406030204"/>
                          <a:ea typeface="宋体" panose="02010600030101010101" pitchFamily="2" charset="-122"/>
                        </a:rPr>
                        <m:t>初始</m:t>
                      </m:r>
                      <m:r>
                        <a:rPr lang="en-US" altLang="zh-CN" sz="1800" b="1" i="1" kern="0" smtClean="0">
                          <a:solidFill>
                            <a:srgbClr val="000000"/>
                          </a:solidFill>
                          <a:latin typeface="Cambria Math" panose="02040503050406030204"/>
                          <a:ea typeface="宋体" panose="02010600030101010101" pitchFamily="2" charset="-122"/>
                        </a:rPr>
                        <m:t>𝒏</m:t>
                      </m:r>
                      <m:r>
                        <a:rPr lang="zh-CN" altLang="en-US" sz="1800" b="1" i="1" kern="0">
                          <a:solidFill>
                            <a:srgbClr val="000000"/>
                          </a:solidFill>
                          <a:latin typeface="Cambria Math" panose="02040503050406030204"/>
                          <a:ea typeface="宋体" panose="02010600030101010101" pitchFamily="2" charset="-122"/>
                        </a:rPr>
                        <m:t>位值</m:t>
                      </m:r>
                    </m:oMath>
                  </m:oMathPara>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𝑪𝑽</m:t>
                          </m:r>
                        </m:e>
                        <m:sub>
                          <m:r>
                            <a:rPr lang="en-US" altLang="zh-CN" sz="1800" b="1" i="1" kern="0" smtClean="0">
                              <a:solidFill>
                                <a:srgbClr val="000000"/>
                              </a:solidFill>
                              <a:latin typeface="Cambria Math" panose="02040503050406030204"/>
                              <a:ea typeface="宋体" panose="02010600030101010101" pitchFamily="2" charset="-122"/>
                            </a:rPr>
                            <m:t>𝒊</m:t>
                          </m:r>
                        </m:sub>
                      </m:sSub>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𝒇</m:t>
                      </m:r>
                      <m:d>
                        <m:dPr>
                          <m:ctrlPr>
                            <a:rPr lang="en-US" altLang="zh-CN" sz="18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𝑪𝑽</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𝒀</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e>
                      </m:d>
                      <m:r>
                        <a:rPr lang="en-US" altLang="zh-CN" sz="1800" b="1" i="1" kern="0" smtClean="0">
                          <a:solidFill>
                            <a:srgbClr val="000000"/>
                          </a:solidFill>
                          <a:latin typeface="Cambria Math" panose="02040503050406030204"/>
                          <a:ea typeface="宋体" panose="02010600030101010101" pitchFamily="2" charset="-122"/>
                        </a:rPr>
                        <m:t>   </m:t>
                      </m:r>
                      <m:r>
                        <a:rPr lang="en-US" altLang="zh-CN" sz="1800" b="1" i="1" kern="0" smtClean="0">
                          <a:solidFill>
                            <a:srgbClr val="000000"/>
                          </a:solidFill>
                          <a:latin typeface="Cambria Math" panose="02040503050406030204"/>
                          <a:ea typeface="宋体" panose="02010600030101010101" pitchFamily="2" charset="-122"/>
                        </a:rPr>
                        <m:t>𝟏</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𝑳</m:t>
                      </m:r>
                    </m:oMath>
                  </m:oMathPara>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𝑯</m:t>
                      </m:r>
                      <m:d>
                        <m:dPr>
                          <m:ctrlPr>
                            <a:rPr lang="en-US" altLang="zh-CN" sz="1800" b="1" i="1" kern="0" smtClean="0">
                              <a:solidFill>
                                <a:srgbClr val="000000"/>
                              </a:solidFill>
                              <a:latin typeface="Cambria Math" panose="02040503050406030204" pitchFamily="18" charset="0"/>
                              <a:ea typeface="宋体" panose="02010600030101010101" pitchFamily="2" charset="-122"/>
                            </a:rPr>
                          </m:ctrlPr>
                        </m:dPr>
                        <m:e>
                          <m:r>
                            <a:rPr lang="en-US" altLang="zh-CN" sz="1800" b="1" i="1" kern="0" smtClean="0">
                              <a:solidFill>
                                <a:srgbClr val="000000"/>
                              </a:solidFill>
                              <a:latin typeface="Cambria Math" panose="02040503050406030204"/>
                              <a:ea typeface="宋体" panose="02010600030101010101" pitchFamily="2" charset="-122"/>
                            </a:rPr>
                            <m:t>𝑴</m:t>
                          </m:r>
                        </m:e>
                      </m:d>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𝑪𝑽</m:t>
                          </m:r>
                        </m:e>
                        <m:sub>
                          <m:r>
                            <a:rPr lang="en-US" altLang="zh-CN" sz="1800" b="1" i="1" kern="0" smtClean="0">
                              <a:solidFill>
                                <a:srgbClr val="000000"/>
                              </a:solidFill>
                              <a:latin typeface="Cambria Math" panose="02040503050406030204"/>
                              <a:ea typeface="宋体" panose="02010600030101010101" pitchFamily="2" charset="-122"/>
                            </a:rPr>
                            <m:t>𝑳</m:t>
                          </m:r>
                        </m:sub>
                      </m:sSub>
                    </m:oMath>
                  </m:oMathPara>
                </a14:m>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其中</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函数的输入为消息</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𝑴</m:t>
                    </m:r>
                  </m:oMath>
                </a14:m>
                <a:r>
                  <a:rPr lang="zh-CN" altLang="en-US" sz="1800" b="1" kern="0" dirty="0">
                    <a:solidFill>
                      <a:srgbClr val="000000"/>
                    </a:solidFill>
                    <a:latin typeface="Tahoma" panose="020B0604030504040204"/>
                    <a:ea typeface="宋体" panose="02010600030101010101" pitchFamily="2" charset="-122"/>
                  </a:rPr>
                  <a:t>，它由分组</a:t>
                </a:r>
                <a14:m>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𝒀</m:t>
                        </m:r>
                      </m:e>
                      <m:sub>
                        <m:r>
                          <a:rPr lang="en-US" altLang="zh-CN" sz="1800" b="1" i="1" kern="0" smtClean="0">
                            <a:solidFill>
                              <a:srgbClr val="000000"/>
                            </a:solidFill>
                            <a:latin typeface="Cambria Math" panose="02040503050406030204"/>
                            <a:ea typeface="宋体" panose="02010600030101010101" pitchFamily="2" charset="-122"/>
                          </a:rPr>
                          <m:t>𝟎</m:t>
                        </m:r>
                      </m:sub>
                    </m:sSub>
                  </m:oMath>
                </a14:m>
                <a:r>
                  <a:rPr lang="en-US" altLang="zh-CN"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ea typeface="宋体" panose="02010600030101010101" pitchFamily="2" charset="-122"/>
                  </a:rPr>
                  <a:t> </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𝒀</m:t>
                        </m:r>
                      </m:e>
                      <m:sub>
                        <m:r>
                          <a:rPr lang="en-US" altLang="zh-CN" sz="1800" b="1" i="1" kern="0">
                            <a:solidFill>
                              <a:srgbClr val="000000"/>
                            </a:solidFill>
                            <a:latin typeface="Cambria Math" panose="02040503050406030204"/>
                            <a:ea typeface="宋体" panose="02010600030101010101" pitchFamily="2" charset="-122"/>
                          </a:rPr>
                          <m:t>𝟏</m:t>
                        </m:r>
                      </m:sub>
                    </m:sSub>
                  </m:oMath>
                </a14:m>
                <a:r>
                  <a:rPr lang="en-US" altLang="zh-CN"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ea typeface="宋体" panose="02010600030101010101" pitchFamily="2" charset="-122"/>
                  </a:rPr>
                  <a:t> </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𝒀</m:t>
                        </m:r>
                      </m:e>
                      <m:sub>
                        <m:r>
                          <a:rPr lang="en-US" altLang="zh-CN" sz="1800" b="1" i="1" kern="0" smtClean="0">
                            <a:solidFill>
                              <a:srgbClr val="000000"/>
                            </a:solidFill>
                            <a:latin typeface="Cambria Math" panose="02040503050406030204"/>
                            <a:ea typeface="宋体" panose="02010600030101010101" pitchFamily="2" charset="-122"/>
                          </a:rPr>
                          <m:t>𝟐</m:t>
                        </m:r>
                      </m:sub>
                    </m:sSub>
                  </m:oMath>
                </a14:m>
                <a:r>
                  <a:rPr lang="en-US" altLang="zh-CN"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ea typeface="宋体" panose="02010600030101010101" pitchFamily="2" charset="-122"/>
                  </a:rPr>
                  <a:t> </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𝒀</m:t>
                        </m:r>
                      </m:e>
                      <m:sub>
                        <m:r>
                          <a:rPr lang="en-US" altLang="zh-CN" sz="1800" b="1" i="1" kern="0" smtClean="0">
                            <a:solidFill>
                              <a:srgbClr val="000000"/>
                            </a:solidFill>
                            <a:latin typeface="Cambria Math" panose="02040503050406030204"/>
                            <a:ea typeface="宋体" panose="02010600030101010101" pitchFamily="2" charset="-122"/>
                          </a:rPr>
                          <m:t>𝑳</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oMath>
                </a14:m>
                <a:r>
                  <a:rPr lang="zh-CN" altLang="en-US" sz="1800" b="1" kern="0" dirty="0">
                    <a:solidFill>
                      <a:srgbClr val="000000"/>
                    </a:solidFill>
                    <a:latin typeface="Tahoma" panose="020B0604030504040204"/>
                    <a:ea typeface="宋体" panose="02010600030101010101" pitchFamily="2" charset="-122"/>
                  </a:rPr>
                  <a:t>组成。</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研究发现，如果压缩函数</a:t>
                </a:r>
                <a14:m>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𝒇</m:t>
                    </m:r>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具有抗碰撞能力，那么迭代</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函数也具有抗碰撞能力，因此</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函数常使用上述迭代结构，这种结构可用于对任意长度的消息构造安全</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函数。由此可见，设计安全</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函数可简化为设计</a:t>
                </a:r>
                <a:r>
                  <a:rPr lang="zh-CN" altLang="en-US" sz="1800" b="1" kern="0" dirty="0">
                    <a:solidFill>
                      <a:srgbClr val="FF0000"/>
                    </a:solidFill>
                    <a:latin typeface="Tahoma" panose="020B0604030504040204"/>
                    <a:ea typeface="宋体" panose="02010600030101010101" pitchFamily="2" charset="-122"/>
                  </a:rPr>
                  <a:t>具有抗碰撞能力的压缩函数</a:t>
                </a:r>
                <a:r>
                  <a:rPr lang="zh-CN" altLang="en-US" sz="1800" b="1" kern="0" dirty="0">
                    <a:solidFill>
                      <a:srgbClr val="000000"/>
                    </a:solidFill>
                    <a:latin typeface="Tahoma" panose="020B0604030504040204"/>
                    <a:ea typeface="宋体" panose="02010600030101010101" pitchFamily="2" charset="-122"/>
                  </a:rPr>
                  <a:t>问题，并且该压缩函数的输入是定长的。</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4595118"/>
              </a:xfrm>
              <a:prstGeom prst="rect">
                <a:avLst/>
              </a:prstGeom>
              <a:blipFill rotWithShape="1">
                <a:blip r:embed="rId1"/>
                <a:stretch>
                  <a:fillRect l="-2" t="-8" r="-268" b="-39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459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对</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函数的密码分析主要集中在对</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的内部结构进行分析，并试图找到能由</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的单步执行产生碰撞的有效方法，如果能找到这种方法，那么它必定要考虑固定值</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𝑰𝑽</m:t>
                    </m:r>
                  </m:oMath>
                </a14:m>
                <a:r>
                  <a:rPr lang="zh-CN" altLang="en-US" sz="1800" b="1" kern="0" dirty="0">
                    <a:solidFill>
                      <a:srgbClr val="000000"/>
                    </a:solidFill>
                    <a:latin typeface="Tahoma" panose="020B0604030504040204"/>
                    <a:ea typeface="宋体" panose="02010600030101010101" pitchFamily="2" charset="-122"/>
                  </a:rPr>
                  <a:t>。对</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的攻击要依靠对其内部结构的研究。像对称分组密码一样，</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由若干轮组成，因此要攻击</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，攻击者就必须分析轮与轮之间位变换的模式。</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值得注意的是，由于添加了一个长度域，我们将长度至少为两倍于分组大小</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𝒃</m:t>
                    </m:r>
                  </m:oMath>
                </a14:m>
                <a:r>
                  <a:rPr lang="zh-CN" altLang="en-US" sz="1800" b="1" kern="0" dirty="0">
                    <a:solidFill>
                      <a:srgbClr val="000000"/>
                    </a:solidFill>
                    <a:latin typeface="Tahoma" panose="020B0604030504040204"/>
                    <a:ea typeface="宋体" panose="02010600030101010101" pitchFamily="2" charset="-122"/>
                  </a:rPr>
                  <a:t>的消息映射为长度为</a:t>
                </a:r>
                <a14:m>
                  <m:oMath xmlns:m="http://schemas.openxmlformats.org/officeDocument/2006/math">
                    <m:r>
                      <a:rPr lang="en-US" altLang="zh-CN" sz="1800" b="1" i="1" kern="0" dirty="0" smtClean="0">
                        <a:solidFill>
                          <a:srgbClr val="000000"/>
                        </a:solidFill>
                        <a:latin typeface="Cambria Math" panose="02040503050406030204"/>
                        <a:ea typeface="宋体" panose="02010600030101010101" pitchFamily="2" charset="-122"/>
                      </a:rPr>
                      <m:t>𝒏</m:t>
                    </m:r>
                  </m:oMath>
                </a14:m>
                <a:r>
                  <a:rPr lang="zh-CN" altLang="en-US" sz="1800" b="1" kern="0" dirty="0">
                    <a:solidFill>
                      <a:srgbClr val="000000"/>
                    </a:solidFill>
                    <a:latin typeface="Tahoma" panose="020B0604030504040204"/>
                    <a:ea typeface="宋体" panose="02010600030101010101" pitchFamily="2" charset="-122"/>
                  </a:rPr>
                  <a:t>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码，其中</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𝒃</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𝒏</m:t>
                    </m:r>
                  </m:oMath>
                </a14:m>
                <a:r>
                  <a:rPr lang="zh-CN" altLang="en-US" sz="1800" b="1" kern="0" dirty="0">
                    <a:solidFill>
                      <a:srgbClr val="000000"/>
                    </a:solidFill>
                    <a:latin typeface="Tahoma" panose="020B0604030504040204"/>
                    <a:ea typeface="宋体" panose="02010600030101010101" pitchFamily="2" charset="-122"/>
                  </a:rPr>
                  <a:t>，所以任何</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函数都存在有碰撞。因此能要求的仅是找出碰撞在计算上是不可行的。</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4595118"/>
              </a:xfrm>
              <a:prstGeom prst="rect">
                <a:avLst/>
              </a:prstGeom>
              <a:blipFill rotWithShape="1">
                <a:blip r:embed="rId1"/>
                <a:stretch>
                  <a:fillRect l="-2" t="-8" r="2" b="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732240" y="0"/>
            <a:ext cx="2405832"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11.3 </a:t>
            </a:r>
            <a:r>
              <a:rPr lang="zh-CN" altLang="en-US" sz="2000" dirty="0">
                <a:solidFill>
                  <a:srgbClr val="4F56AD"/>
                </a:solidFill>
                <a:latin typeface="黑体" panose="02010609060101010101" pitchFamily="49" charset="-122"/>
              </a:rPr>
              <a:t>需求和安全性</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507" name="Rectangle 3"/>
              <p:cNvSpPr>
                <a:spLocks noGrp="1" noChangeArrowheads="1"/>
              </p:cNvSpPr>
              <p:nvPr>
                <p:ph idx="1"/>
              </p:nvPr>
            </p:nvSpPr>
            <p:spPr>
              <a:xfrm>
                <a:off x="428625" y="1268760"/>
                <a:ext cx="8229600" cy="4525963"/>
              </a:xfrm>
            </p:spPr>
            <p:txBody>
              <a:bodyPr>
                <a:noAutofit/>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人们已经提出的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函数中，有许多基于分组密码链接方法，但没有使用密钥。</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例如</a:t>
                </a:r>
                <a:r>
                  <a:rPr kumimoji="1" lang="en-US" altLang="zh-CN" sz="2000" b="1" kern="0" dirty="0">
                    <a:solidFill>
                      <a:srgbClr val="000000"/>
                    </a:solidFill>
                    <a:latin typeface="Tahoma" panose="020B0604030504040204"/>
                    <a:ea typeface="宋体" panose="02010600030101010101" pitchFamily="2" charset="-122"/>
                  </a:rPr>
                  <a:t>Rabin</a:t>
                </a:r>
                <a:r>
                  <a:rPr kumimoji="1" lang="zh-CN" altLang="en-US" sz="2000" b="1" kern="0" dirty="0">
                    <a:solidFill>
                      <a:srgbClr val="000000"/>
                    </a:solidFill>
                    <a:latin typeface="Tahoma" panose="020B0604030504040204"/>
                    <a:ea typeface="宋体" panose="02010600030101010101" pitchFamily="2" charset="-122"/>
                  </a:rPr>
                  <a:t>所提出的方法，将消息</a:t>
                </a:r>
                <a14:m>
                  <m:oMath xmlns:m="http://schemas.openxmlformats.org/officeDocument/2006/math">
                    <m:r>
                      <a:rPr kumimoji="1" lang="en-US" altLang="zh-CN" sz="2000" b="1" i="1" kern="0" dirty="0" smtClean="0">
                        <a:solidFill>
                          <a:srgbClr val="000000"/>
                        </a:solidFill>
                        <a:latin typeface="Cambria Math" panose="02040503050406030204" pitchFamily="18" charset="0"/>
                        <a:ea typeface="宋体" panose="02010600030101010101" pitchFamily="2" charset="-122"/>
                      </a:rPr>
                      <m:t>𝑴</m:t>
                    </m:r>
                  </m:oMath>
                </a14:m>
                <a:r>
                  <a:rPr kumimoji="1" lang="zh-CN" altLang="en-US" sz="2000" b="1" kern="0" dirty="0">
                    <a:solidFill>
                      <a:srgbClr val="000000"/>
                    </a:solidFill>
                    <a:latin typeface="Tahoma" panose="020B0604030504040204"/>
                    <a:ea typeface="宋体" panose="02010600030101010101" pitchFamily="2" charset="-122"/>
                  </a:rPr>
                  <a:t>分成固定大小的分组</a:t>
                </a:r>
                <a14:m>
                  <m:oMath xmlns:m="http://schemas.openxmlformats.org/officeDocument/2006/math">
                    <m:sSub>
                      <m:sSubPr>
                        <m:ctrlPr>
                          <a:rPr kumimoji="1" lang="en-US" altLang="zh-CN" sz="2000" b="1" i="1" kern="0" smtClean="0">
                            <a:solidFill>
                              <a:srgbClr val="000000"/>
                            </a:solidFill>
                            <a:latin typeface="Cambria Math" panose="02040503050406030204" pitchFamily="18" charset="0"/>
                            <a:ea typeface="宋体" panose="02010600030101010101" pitchFamily="2" charset="-122"/>
                          </a:rPr>
                        </m:ctrlPr>
                      </m:sSubPr>
                      <m:e>
                        <m:r>
                          <a:rPr kumimoji="1" lang="en-US" altLang="zh-CN" sz="2000" b="1" i="1" kern="0" smtClean="0">
                            <a:solidFill>
                              <a:srgbClr val="000000"/>
                            </a:solidFill>
                            <a:latin typeface="Cambria Math" panose="02040503050406030204"/>
                            <a:ea typeface="宋体" panose="02010600030101010101" pitchFamily="2" charset="-122"/>
                          </a:rPr>
                          <m:t>𝑴</m:t>
                        </m:r>
                      </m:e>
                      <m:sub>
                        <m:r>
                          <a:rPr kumimoji="1" lang="en-US" altLang="zh-CN" sz="2000" b="1" i="1" kern="0" smtClean="0">
                            <a:solidFill>
                              <a:srgbClr val="000000"/>
                            </a:solidFill>
                            <a:latin typeface="Cambria Math" panose="02040503050406030204"/>
                            <a:ea typeface="宋体" panose="02010600030101010101" pitchFamily="2" charset="-122"/>
                          </a:rPr>
                          <m:t>𝟏</m:t>
                        </m:r>
                      </m:sub>
                    </m:sSub>
                    <m:r>
                      <a:rPr kumimoji="1" lang="en-US" altLang="zh-CN" sz="2000" b="1" i="1" kern="0" smtClean="0">
                        <a:solidFill>
                          <a:srgbClr val="000000"/>
                        </a:solidFill>
                        <a:latin typeface="Cambria Math" panose="02040503050406030204"/>
                        <a:ea typeface="宋体" panose="02010600030101010101" pitchFamily="2" charset="-122"/>
                      </a:rPr>
                      <m:t>,</m:t>
                    </m:r>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a:solidFill>
                              <a:srgbClr val="000000"/>
                            </a:solidFill>
                            <a:latin typeface="Cambria Math" panose="02040503050406030204"/>
                            <a:ea typeface="宋体" panose="02010600030101010101" pitchFamily="2" charset="-122"/>
                          </a:rPr>
                          <m:t>𝑴</m:t>
                        </m:r>
                      </m:e>
                      <m:sub>
                        <m:r>
                          <a:rPr kumimoji="1" lang="en-US" altLang="zh-CN" sz="2000" b="1" i="1" kern="0" smtClean="0">
                            <a:solidFill>
                              <a:srgbClr val="000000"/>
                            </a:solidFill>
                            <a:latin typeface="Cambria Math" panose="02040503050406030204"/>
                            <a:ea typeface="宋体" panose="02010600030101010101" pitchFamily="2" charset="-122"/>
                          </a:rPr>
                          <m:t>𝟐</m:t>
                        </m:r>
                      </m:sub>
                    </m:sSub>
                    <m:r>
                      <a:rPr kumimoji="1" lang="en-US" altLang="zh-CN" sz="2000" b="1" i="1" kern="0">
                        <a:solidFill>
                          <a:srgbClr val="000000"/>
                        </a:solidFill>
                        <a:latin typeface="Cambria Math" panose="02040503050406030204"/>
                        <a:ea typeface="宋体" panose="02010600030101010101" pitchFamily="2" charset="-122"/>
                      </a:rPr>
                      <m:t>,</m:t>
                    </m:r>
                    <m:r>
                      <a:rPr kumimoji="1" lang="en-US" altLang="zh-CN" sz="2000" b="1" i="1" kern="0" smtClean="0">
                        <a:solidFill>
                          <a:srgbClr val="000000"/>
                        </a:solidFill>
                        <a:latin typeface="Cambria Math" panose="02040503050406030204"/>
                        <a:ea typeface="Cambria Math" panose="02040503050406030204"/>
                      </a:rPr>
                      <m:t>⋯</m:t>
                    </m:r>
                    <m:r>
                      <a:rPr kumimoji="1" lang="en-US" altLang="zh-CN" sz="2000" b="1" i="1" kern="0" smtClean="0">
                        <a:solidFill>
                          <a:srgbClr val="000000"/>
                        </a:solidFill>
                        <a:latin typeface="Cambria Math" panose="02040503050406030204"/>
                        <a:ea typeface="宋体" panose="02010600030101010101" pitchFamily="2" charset="-122"/>
                      </a:rPr>
                      <m:t>,</m:t>
                    </m:r>
                    <m:sSub>
                      <m:sSubPr>
                        <m:ctrlPr>
                          <a:rPr kumimoji="1" lang="en-US" altLang="zh-CN" sz="2000" b="1" i="1" kern="0">
                            <a:solidFill>
                              <a:srgbClr val="000000"/>
                            </a:solidFill>
                            <a:latin typeface="Cambria Math" panose="02040503050406030204" pitchFamily="18" charset="0"/>
                            <a:ea typeface="宋体" panose="02010600030101010101" pitchFamily="2" charset="-122"/>
                          </a:rPr>
                        </m:ctrlPr>
                      </m:sSubPr>
                      <m:e>
                        <m:r>
                          <a:rPr kumimoji="1" lang="en-US" altLang="zh-CN" sz="2000" b="1" i="1" kern="0">
                            <a:solidFill>
                              <a:srgbClr val="000000"/>
                            </a:solidFill>
                            <a:latin typeface="Cambria Math" panose="02040503050406030204"/>
                            <a:ea typeface="宋体" panose="02010600030101010101" pitchFamily="2" charset="-122"/>
                          </a:rPr>
                          <m:t>𝑴</m:t>
                        </m:r>
                      </m:e>
                      <m:sub>
                        <m:r>
                          <a:rPr kumimoji="1" lang="en-US" altLang="zh-CN" sz="2000" b="1" i="1" kern="0" smtClean="0">
                            <a:solidFill>
                              <a:srgbClr val="000000"/>
                            </a:solidFill>
                            <a:latin typeface="Cambria Math" panose="02040503050406030204"/>
                            <a:ea typeface="宋体" panose="02010600030101010101" pitchFamily="2" charset="-122"/>
                          </a:rPr>
                          <m:t>𝑵</m:t>
                        </m:r>
                      </m:sub>
                    </m:sSub>
                  </m:oMath>
                </a14:m>
                <a:r>
                  <a:rPr kumimoji="1" lang="zh-CN" altLang="en-US" sz="2000" b="1" kern="0" dirty="0">
                    <a:solidFill>
                      <a:srgbClr val="000000"/>
                    </a:solidFill>
                    <a:latin typeface="Tahoma" panose="020B0604030504040204"/>
                    <a:ea typeface="宋体" panose="02010600030101010101" pitchFamily="2" charset="-122"/>
                  </a:rPr>
                  <a:t>，并使用对称加密体制，如</a:t>
                </a:r>
                <a:r>
                  <a:rPr kumimoji="1" lang="en-US" altLang="zh-CN" sz="2000" b="1" kern="0" dirty="0">
                    <a:solidFill>
                      <a:srgbClr val="000000"/>
                    </a:solidFill>
                    <a:latin typeface="Tahoma" panose="020B0604030504040204"/>
                    <a:ea typeface="宋体" panose="02010600030101010101" pitchFamily="2" charset="-122"/>
                  </a:rPr>
                  <a:t>DES</a:t>
                </a:r>
                <a:r>
                  <a:rPr kumimoji="1" lang="zh-CN" altLang="en-US" sz="2000" b="1" kern="0" dirty="0">
                    <a:solidFill>
                      <a:srgbClr val="000000"/>
                    </a:solidFill>
                    <a:latin typeface="Tahoma" panose="020B0604030504040204"/>
                    <a:ea typeface="宋体" panose="02010600030101010101" pitchFamily="2" charset="-122"/>
                  </a:rPr>
                  <a:t>，计算其</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码</a:t>
                </a:r>
                <a:r>
                  <a:rPr kumimoji="1" lang="en-US" altLang="zh-CN" sz="2000" b="1" kern="0" dirty="0">
                    <a:solidFill>
                      <a:srgbClr val="000000"/>
                    </a:solidFill>
                    <a:latin typeface="Tahoma" panose="020B0604030504040204"/>
                    <a:ea typeface="宋体" panose="02010600030101010101" pitchFamily="2" charset="-122"/>
                  </a:rPr>
                  <a:t>G</a:t>
                </a:r>
                <a:endParaRPr kumimoji="1"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𝑯</m:t>
                          </m:r>
                        </m:e>
                        <m:sub>
                          <m:r>
                            <a:rPr lang="en-US" altLang="zh-CN" sz="2000" b="1" i="1" kern="0">
                              <a:solidFill>
                                <a:srgbClr val="000000"/>
                              </a:solidFill>
                              <a:latin typeface="Cambria Math" panose="02040503050406030204"/>
                              <a:ea typeface="宋体" panose="02010600030101010101" pitchFamily="2" charset="-122"/>
                            </a:rPr>
                            <m:t>𝟎</m:t>
                          </m:r>
                        </m:sub>
                      </m:sSub>
                      <m:r>
                        <a:rPr lang="en-US" altLang="zh-CN" sz="2000" b="1" i="1" kern="0">
                          <a:solidFill>
                            <a:srgbClr val="000000"/>
                          </a:solidFill>
                          <a:latin typeface="Cambria Math" panose="02040503050406030204"/>
                          <a:ea typeface="宋体" panose="02010600030101010101" pitchFamily="2" charset="-122"/>
                        </a:rPr>
                        <m:t>=</m:t>
                      </m:r>
                      <m:r>
                        <a:rPr lang="zh-CN" altLang="en-US" sz="2000" b="1" i="1" kern="0">
                          <a:solidFill>
                            <a:srgbClr val="000000"/>
                          </a:solidFill>
                          <a:latin typeface="Cambria Math" panose="02040503050406030204"/>
                          <a:ea typeface="宋体" panose="02010600030101010101" pitchFamily="2" charset="-122"/>
                        </a:rPr>
                        <m:t>初始值</m:t>
                      </m:r>
                    </m:oMath>
                  </m:oMathPara>
                </a14:m>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𝑯</m:t>
                          </m:r>
                        </m:e>
                        <m:sub>
                          <m:r>
                            <a:rPr lang="en-US" altLang="zh-CN" sz="2000" b="1" i="1" kern="0">
                              <a:solidFill>
                                <a:srgbClr val="000000"/>
                              </a:solidFill>
                              <a:latin typeface="Cambria Math" panose="02040503050406030204"/>
                              <a:ea typeface="宋体" panose="02010600030101010101" pitchFamily="2" charset="-122"/>
                            </a:rPr>
                            <m:t>𝒊</m:t>
                          </m:r>
                        </m:sub>
                      </m:sSub>
                      <m:r>
                        <a:rPr lang="en-US" altLang="zh-CN" sz="2000" b="1" i="1" ker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𝑬</m:t>
                      </m:r>
                      <m:d>
                        <m:dPr>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𝑴</m:t>
                              </m:r>
                            </m:e>
                            <m:sub>
                              <m:r>
                                <a:rPr lang="en-US" altLang="zh-CN" sz="2000" b="1" i="1" kern="0">
                                  <a:solidFill>
                                    <a:srgbClr val="000000"/>
                                  </a:solidFill>
                                  <a:latin typeface="Cambria Math" panose="02040503050406030204"/>
                                  <a:ea typeface="宋体" panose="02010600030101010101" pitchFamily="2" charset="-122"/>
                                </a:rPr>
                                <m:t>𝒊</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𝑯</m:t>
                              </m:r>
                            </m:e>
                            <m:sub>
                              <m:r>
                                <a:rPr lang="en-US" altLang="zh-CN" sz="2000" b="1" i="1" kern="0">
                                  <a:solidFill>
                                    <a:srgbClr val="000000"/>
                                  </a:solidFill>
                                  <a:latin typeface="Cambria Math" panose="02040503050406030204"/>
                                  <a:ea typeface="宋体" panose="02010600030101010101" pitchFamily="2" charset="-122"/>
                                </a:rPr>
                                <m:t>𝒊</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m:t>
                              </m:r>
                            </m:sub>
                          </m:sSub>
                        </m:e>
                      </m:d>
                    </m:oMath>
                  </m:oMathPara>
                </a14:m>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𝑮</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𝑯</m:t>
                          </m:r>
                        </m:e>
                        <m:sub>
                          <m:r>
                            <a:rPr lang="en-US" altLang="zh-CN" sz="2000" b="1" i="1" kern="0" smtClean="0">
                              <a:solidFill>
                                <a:srgbClr val="000000"/>
                              </a:solidFill>
                              <a:latin typeface="Cambria Math" panose="02040503050406030204"/>
                              <a:ea typeface="宋体" panose="02010600030101010101" pitchFamily="2" charset="-122"/>
                            </a:rPr>
                            <m:t>𝑵</m:t>
                          </m:r>
                        </m:sub>
                      </m:sSub>
                    </m:oMath>
                  </m:oMathPara>
                </a14:m>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像任何</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码一样，这种方法也易受到生日攻击，如果使用</a:t>
                </a:r>
                <a:r>
                  <a:rPr kumimoji="1" lang="en-US" altLang="zh-CN" sz="2000" b="1" kern="0" dirty="0">
                    <a:solidFill>
                      <a:srgbClr val="000000"/>
                    </a:solidFill>
                    <a:latin typeface="Tahoma" panose="020B0604030504040204"/>
                    <a:ea typeface="宋体" panose="02010600030101010101" pitchFamily="2" charset="-122"/>
                  </a:rPr>
                  <a:t>DES</a:t>
                </a:r>
                <a:r>
                  <a:rPr kumimoji="1" lang="zh-CN" altLang="en-US" sz="2000" b="1" kern="0" dirty="0">
                    <a:solidFill>
                      <a:srgbClr val="000000"/>
                    </a:solidFill>
                    <a:latin typeface="Tahoma" panose="020B0604030504040204"/>
                    <a:ea typeface="宋体" panose="02010600030101010101" pitchFamily="2" charset="-122"/>
                  </a:rPr>
                  <a:t>加密算法而且仅产生</a:t>
                </a:r>
                <a:r>
                  <a:rPr kumimoji="1" lang="en-US" altLang="zh-CN" sz="2000" b="1" kern="0" dirty="0">
                    <a:solidFill>
                      <a:srgbClr val="000000"/>
                    </a:solidFill>
                    <a:latin typeface="Tahoma" panose="020B0604030504040204"/>
                    <a:ea typeface="宋体" panose="02010600030101010101" pitchFamily="2" charset="-122"/>
                  </a:rPr>
                  <a:t>64</a:t>
                </a:r>
                <a:r>
                  <a:rPr kumimoji="1" lang="zh-CN" altLang="en-US" sz="2000" b="1" kern="0" dirty="0">
                    <a:solidFill>
                      <a:srgbClr val="000000"/>
                    </a:solidFill>
                    <a:latin typeface="Tahoma" panose="020B0604030504040204"/>
                    <a:ea typeface="宋体" panose="02010600030101010101" pitchFamily="2" charset="-122"/>
                  </a:rPr>
                  <a:t>位</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码，那么系统非常脆弱。</a:t>
                </a:r>
                <a:endParaRPr kumimoji="1" lang="en-US" altLang="zh-CN" sz="2000" b="1" kern="0" dirty="0">
                  <a:solidFill>
                    <a:srgbClr val="000000"/>
                  </a:solidFill>
                  <a:latin typeface="Tahoma" panose="020B0604030504040204"/>
                  <a:ea typeface="宋体" panose="02010600030101010101" pitchFamily="2" charset="-122"/>
                </a:endParaRPr>
              </a:p>
            </p:txBody>
          </p:sp>
        </mc:Choice>
        <mc:Fallback>
          <p:sp>
            <p:nvSpPr>
              <p:cNvPr id="21507" name="Rectangle 3"/>
              <p:cNvSpPr>
                <a:spLocks noRot="1" noChangeAspect="1" noMove="1" noResize="1" noEditPoints="1" noAdjustHandles="1" noChangeArrowheads="1" noChangeShapeType="1" noTextEdit="1"/>
              </p:cNvSpPr>
              <p:nvPr>
                <p:ph idx="1"/>
              </p:nvPr>
            </p:nvSpPr>
            <p:spPr>
              <a:xfrm>
                <a:off x="428625" y="1268760"/>
                <a:ext cx="8229600" cy="4525963"/>
              </a:xfrm>
              <a:blipFill rotWithShape="1">
                <a:blip r:embed="rId1"/>
                <a:stretch>
                  <a:fillRect t="-1" b="8"/>
                </a:stretch>
              </a:blipFill>
            </p:spPr>
            <p:txBody>
              <a:bodyPr/>
              <a:lstStyle/>
              <a:p>
                <a:r>
                  <a:rPr lang="zh-CN" altLang="en-US">
                    <a:noFill/>
                  </a:rPr>
                  <a:t> </a:t>
                </a:r>
              </a:p>
            </p:txBody>
          </p:sp>
        </mc:Fallback>
      </mc:AlternateContent>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11.4 </a:t>
            </a:r>
            <a:r>
              <a:rPr lang="zh-CN" altLang="en-US" sz="2800" dirty="0">
                <a:solidFill>
                  <a:srgbClr val="000000"/>
                </a:solidFill>
                <a:latin typeface="黑体" panose="02010609060101010101" pitchFamily="49" charset="-122"/>
              </a:rPr>
              <a:t>基于分组密码链接的</a:t>
            </a:r>
            <a:r>
              <a:rPr lang="en-US" altLang="zh-CN" sz="2800" dirty="0">
                <a:solidFill>
                  <a:srgbClr val="000000"/>
                </a:solidFill>
                <a:latin typeface="黑体" panose="02010609060101010101" pitchFamily="49" charset="-122"/>
              </a:rPr>
              <a:t>Hash</a:t>
            </a:r>
            <a:r>
              <a:rPr lang="zh-CN" altLang="en-US" sz="2800" dirty="0">
                <a:solidFill>
                  <a:srgbClr val="000000"/>
                </a:solidFill>
                <a:latin typeface="黑体" panose="02010609060101010101" pitchFamily="49" charset="-122"/>
              </a:rPr>
              <a:t>函数</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5940152" y="0"/>
            <a:ext cx="319792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27178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000" kern="0" dirty="0">
                    <a:solidFill>
                      <a:srgbClr val="40458C"/>
                    </a:solidFill>
                    <a:latin typeface="+mn-ea"/>
                  </a:rPr>
                  <a:t>攻击者只截获一条消息及其签名，他可以进行另一种形式的生日攻击（中间相遇攻击）。例如：</a:t>
                </a:r>
                <a:endParaRPr lang="en-US" altLang="zh-CN" sz="2000" kern="0" dirty="0">
                  <a:solidFill>
                    <a:srgbClr val="40458C"/>
                  </a:solidFill>
                  <a:latin typeface="+mn-ea"/>
                </a:endParaRPr>
              </a:p>
              <a:p>
                <a:pPr marL="71628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假定攻击者截获了一条已签名的消息，该签名是加密后的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码，加密前</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码长度为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𝒎</m:t>
                    </m:r>
                  </m:oMath>
                </a14:m>
                <a:r>
                  <a:rPr lang="zh-CN" altLang="en-US" sz="1800" b="1" kern="0" dirty="0">
                    <a:solidFill>
                      <a:srgbClr val="000000"/>
                    </a:solidFill>
                    <a:latin typeface="Tahoma" panose="020B0604030504040204"/>
                    <a:ea typeface="宋体" panose="02010600030101010101" pitchFamily="2" charset="-122"/>
                  </a:rPr>
                  <a:t>位：</a:t>
                </a:r>
                <a:endParaRPr lang="en-US" altLang="zh-CN" sz="1800" b="1" kern="0" dirty="0">
                  <a:solidFill>
                    <a:srgbClr val="000000"/>
                  </a:solidFill>
                  <a:latin typeface="Tahoma" panose="020B0604030504040204"/>
                  <a:ea typeface="宋体" panose="02010600030101010101" pitchFamily="2" charset="-122"/>
                </a:endParaRPr>
              </a:p>
              <a:p>
                <a:pPr marL="1079500"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1.</a:t>
                </a:r>
                <a:r>
                  <a:rPr lang="zh-CN" altLang="en-US" sz="1800" b="1" kern="0" dirty="0">
                    <a:solidFill>
                      <a:srgbClr val="000000"/>
                    </a:solidFill>
                    <a:latin typeface="Tahoma" panose="020B0604030504040204"/>
                    <a:ea typeface="宋体" panose="02010600030101010101" pitchFamily="2" charset="-122"/>
                  </a:rPr>
                  <a:t>用本小节开始部分定义的算法计算该未加密的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𝑮</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79500"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2.</a:t>
                </a:r>
                <a:r>
                  <a:rPr lang="zh-CN" altLang="en-US" sz="1800" b="1" kern="0" dirty="0">
                    <a:solidFill>
                      <a:srgbClr val="000000"/>
                    </a:solidFill>
                    <a:latin typeface="Tahoma" panose="020B0604030504040204"/>
                    <a:ea typeface="宋体" panose="02010600030101010101" pitchFamily="2" charset="-122"/>
                  </a:rPr>
                  <a:t>构造任何形为</a:t>
                </a:r>
                <a14:m>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𝑸</m:t>
                        </m:r>
                      </m:e>
                      <m:sub>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𝑸</m:t>
                        </m:r>
                      </m:e>
                      <m:sub>
                        <m:r>
                          <a:rPr lang="en-US" altLang="zh-CN" sz="1800" b="1" i="1" kern="0" smtClean="0">
                            <a:solidFill>
                              <a:srgbClr val="000000"/>
                            </a:solidFill>
                            <a:latin typeface="Cambria Math" panose="02040503050406030204"/>
                            <a:ea typeface="宋体" panose="02010600030101010101" pitchFamily="2" charset="-122"/>
                          </a:rPr>
                          <m:t>𝟐</m:t>
                        </m:r>
                      </m:sub>
                    </m:sSub>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𝑸</m:t>
                        </m:r>
                      </m:e>
                      <m:sub>
                        <m:r>
                          <a:rPr lang="en-US" altLang="zh-CN" sz="1800" b="1" i="1" kern="0" smtClean="0">
                            <a:solidFill>
                              <a:srgbClr val="000000"/>
                            </a:solidFill>
                            <a:latin typeface="Cambria Math" panose="02040503050406030204"/>
                            <a:ea typeface="宋体" panose="02010600030101010101" pitchFamily="2" charset="-122"/>
                          </a:rPr>
                          <m:t>𝑵</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𝟐</m:t>
                        </m:r>
                      </m:sub>
                    </m:sSub>
                  </m:oMath>
                </a14:m>
                <a:r>
                  <a:rPr lang="zh-CN" altLang="en-US" sz="1800" b="1" kern="0" dirty="0">
                    <a:solidFill>
                      <a:srgbClr val="000000"/>
                    </a:solidFill>
                    <a:latin typeface="Tahoma" panose="020B0604030504040204"/>
                    <a:ea typeface="宋体" panose="02010600030101010101" pitchFamily="2" charset="-122"/>
                  </a:rPr>
                  <a:t>的</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想要伪造的</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消息。</a:t>
                </a:r>
                <a:endParaRPr lang="en-US" altLang="zh-CN" sz="1800" b="1" kern="0" dirty="0">
                  <a:solidFill>
                    <a:srgbClr val="000000"/>
                  </a:solidFill>
                  <a:latin typeface="Tahoma" panose="020B0604030504040204"/>
                  <a:ea typeface="宋体" panose="02010600030101010101" pitchFamily="2" charset="-122"/>
                </a:endParaRPr>
              </a:p>
              <a:p>
                <a:pPr marL="1079500"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3.</a:t>
                </a:r>
                <a:r>
                  <a:rPr lang="zh-CN" altLang="en-US" sz="1800" b="1" kern="0" dirty="0">
                    <a:solidFill>
                      <a:srgbClr val="000000"/>
                    </a:solidFill>
                    <a:latin typeface="Tahoma" panose="020B0604030504040204"/>
                    <a:ea typeface="宋体" panose="02010600030101010101" pitchFamily="2" charset="-122"/>
                  </a:rPr>
                  <a:t>对</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𝟏</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𝑵</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𝟐</m:t>
                    </m:r>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，计算</a:t>
                </a:r>
                <a14:m>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sub>
                    </m:sSub>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𝑬</m:t>
                    </m:r>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𝑸</m:t>
                        </m:r>
                      </m:e>
                      <m:sub>
                        <m:r>
                          <a:rPr lang="en-US" altLang="zh-CN" sz="1800" b="1" i="1" kern="0" smtClean="0">
                            <a:solidFill>
                              <a:srgbClr val="000000"/>
                            </a:solidFill>
                            <a:latin typeface="Cambria Math" panose="02040503050406030204"/>
                            <a:ea typeface="宋体" panose="02010600030101010101" pitchFamily="2" charset="-122"/>
                          </a:rPr>
                          <m:t>𝒊</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79500"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4.</a:t>
                </a:r>
                <a:r>
                  <a:rPr lang="zh-CN" altLang="en-US" sz="1800" b="1" kern="0" dirty="0">
                    <a:solidFill>
                      <a:srgbClr val="000000"/>
                    </a:solidFill>
                    <a:latin typeface="Tahoma" panose="020B0604030504040204"/>
                    <a:ea typeface="宋体" panose="02010600030101010101" pitchFamily="2" charset="-122"/>
                  </a:rPr>
                  <a:t>产生</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𝒎</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𝟐</m:t>
                        </m:r>
                      </m:sup>
                    </m:sSup>
                  </m:oMath>
                </a14:m>
                <a:r>
                  <a:rPr lang="zh-CN" altLang="en-US" sz="1800" b="1" kern="0" dirty="0">
                    <a:solidFill>
                      <a:srgbClr val="000000"/>
                    </a:solidFill>
                    <a:latin typeface="Tahoma" panose="020B0604030504040204"/>
                    <a:ea typeface="宋体" panose="02010600030101010101" pitchFamily="2" charset="-122"/>
                  </a:rPr>
                  <a:t>个随机分组，对每一分组</a:t>
                </a:r>
                <a:r>
                  <a:rPr lang="en-US" altLang="zh-CN" sz="1800" b="1" kern="0" dirty="0">
                    <a:solidFill>
                      <a:srgbClr val="000000"/>
                    </a:solidFill>
                    <a:latin typeface="Tahoma" panose="020B0604030504040204"/>
                    <a:ea typeface="宋体" panose="02010600030101010101" pitchFamily="2" charset="-122"/>
                  </a:rPr>
                  <a:t>X</a:t>
                </a:r>
                <a:r>
                  <a:rPr lang="zh-CN" altLang="en-US" sz="1800" b="1" kern="0" dirty="0">
                    <a:solidFill>
                      <a:srgbClr val="000000"/>
                    </a:solidFill>
                    <a:latin typeface="Tahoma" panose="020B0604030504040204"/>
                    <a:ea typeface="宋体" panose="02010600030101010101" pitchFamily="2" charset="-122"/>
                  </a:rPr>
                  <a:t>，计算</a:t>
                </a:r>
                <a14:m>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𝑬</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𝑿</m:t>
                    </m:r>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。再产生另外</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𝒎</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𝟐</m:t>
                        </m:r>
                      </m:sup>
                    </m:sSup>
                  </m:oMath>
                </a14:m>
                <a:r>
                  <a:rPr lang="zh-CN" altLang="en-US" sz="1800" b="1" kern="0" dirty="0">
                    <a:solidFill>
                      <a:srgbClr val="000000"/>
                    </a:solidFill>
                    <a:latin typeface="Tahoma" panose="020B0604030504040204"/>
                    <a:ea typeface="宋体" panose="02010600030101010101" pitchFamily="2" charset="-122"/>
                  </a:rPr>
                  <a:t>个随机分组，对每一分组</a:t>
                </a:r>
                <a:r>
                  <a:rPr lang="en-US" altLang="zh-CN" sz="1800" b="1" kern="0" dirty="0">
                    <a:solidFill>
                      <a:srgbClr val="000000"/>
                    </a:solidFill>
                    <a:latin typeface="Tahoma" panose="020B0604030504040204"/>
                    <a:ea typeface="宋体" panose="02010600030101010101" pitchFamily="2" charset="-122"/>
                  </a:rPr>
                  <a:t>Y</a:t>
                </a:r>
                <a:r>
                  <a:rPr lang="zh-CN" altLang="en-US" sz="1800" b="1" kern="0" dirty="0">
                    <a:solidFill>
                      <a:srgbClr val="000000"/>
                    </a:solidFill>
                    <a:latin typeface="Tahoma" panose="020B0604030504040204"/>
                    <a:ea typeface="宋体" panose="02010600030101010101" pitchFamily="2" charset="-122"/>
                  </a:rPr>
                  <a:t>，计算</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𝑫</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𝒀</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𝑮</m:t>
                    </m:r>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，其中</a:t>
                </a:r>
                <a:r>
                  <a:rPr lang="en-US" altLang="zh-CN" sz="1800" b="1" kern="0" dirty="0">
                    <a:solidFill>
                      <a:srgbClr val="000000"/>
                    </a:solidFill>
                    <a:latin typeface="Tahoma" panose="020B0604030504040204"/>
                    <a:ea typeface="宋体" panose="02010600030101010101" pitchFamily="2" charset="-122"/>
                  </a:rPr>
                  <a:t>D</a:t>
                </a:r>
                <a:r>
                  <a:rPr lang="zh-CN" altLang="en-US" sz="1800" b="1" kern="0" dirty="0">
                    <a:solidFill>
                      <a:srgbClr val="000000"/>
                    </a:solidFill>
                    <a:latin typeface="Tahoma" panose="020B0604030504040204"/>
                    <a:ea typeface="宋体" panose="02010600030101010101" pitchFamily="2" charset="-122"/>
                  </a:rPr>
                  <a:t>是对应</a:t>
                </a:r>
                <a:r>
                  <a:rPr lang="en-US" altLang="zh-CN" sz="1800" b="1" kern="0" dirty="0">
                    <a:solidFill>
                      <a:srgbClr val="000000"/>
                    </a:solidFill>
                    <a:latin typeface="Tahoma" panose="020B0604030504040204"/>
                    <a:ea typeface="宋体" panose="02010600030101010101" pitchFamily="2" charset="-122"/>
                  </a:rPr>
                  <a:t>E</a:t>
                </a:r>
                <a:r>
                  <a:rPr lang="zh-CN" altLang="en-US" sz="1800" b="1" kern="0" dirty="0">
                    <a:solidFill>
                      <a:srgbClr val="000000"/>
                    </a:solidFill>
                    <a:latin typeface="Tahoma" panose="020B0604030504040204"/>
                    <a:ea typeface="宋体" panose="02010600030101010101" pitchFamily="2" charset="-122"/>
                  </a:rPr>
                  <a:t>的解密函数。</a:t>
                </a:r>
                <a:endParaRPr lang="en-US" altLang="zh-CN" sz="1800" b="1" kern="0" dirty="0">
                  <a:solidFill>
                    <a:srgbClr val="000000"/>
                  </a:solidFill>
                  <a:latin typeface="Tahoma" panose="020B0604030504040204"/>
                  <a:ea typeface="宋体" panose="02010600030101010101" pitchFamily="2" charset="-122"/>
                </a:endParaRPr>
              </a:p>
              <a:p>
                <a:pPr marL="1079500"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5.</a:t>
                </a:r>
                <a:r>
                  <a:rPr lang="zh-CN" altLang="en-US" sz="1800" b="1" kern="0" dirty="0">
                    <a:solidFill>
                      <a:srgbClr val="000000"/>
                    </a:solidFill>
                    <a:latin typeface="Tahoma" panose="020B0604030504040204"/>
                    <a:ea typeface="宋体" panose="02010600030101010101" pitchFamily="2" charset="-122"/>
                  </a:rPr>
                  <a:t>根据生日悖论，</a:t>
                </a:r>
                <a:r>
                  <a:rPr lang="en-US" altLang="zh-CN" sz="1800" b="1" kern="0" dirty="0">
                    <a:solidFill>
                      <a:srgbClr val="000000"/>
                    </a:solidFill>
                    <a:latin typeface="Tahoma" panose="020B0604030504040204"/>
                    <a:ea typeface="宋体" panose="02010600030101010101" pitchFamily="2" charset="-122"/>
                  </a:rPr>
                  <a:t>X</a:t>
                </a:r>
                <a:r>
                  <a:rPr lang="zh-CN" altLang="en-US" sz="1800" b="1" kern="0" dirty="0">
                    <a:solidFill>
                      <a:srgbClr val="000000"/>
                    </a:solidFill>
                    <a:latin typeface="Tahoma" panose="020B0604030504040204"/>
                    <a:ea typeface="宋体" panose="02010600030101010101" pitchFamily="2" charset="-122"/>
                  </a:rPr>
                  <a:t>和</a:t>
                </a:r>
                <a:r>
                  <a:rPr lang="en-US" altLang="zh-CN" sz="1800" b="1" kern="0" dirty="0">
                    <a:solidFill>
                      <a:srgbClr val="000000"/>
                    </a:solidFill>
                    <a:latin typeface="Tahoma" panose="020B0604030504040204"/>
                    <a:ea typeface="宋体" panose="02010600030101010101" pitchFamily="2" charset="-122"/>
                  </a:rPr>
                  <a:t>Y</a:t>
                </a:r>
                <a:r>
                  <a:rPr lang="zh-CN" altLang="en-US" sz="1800" b="1" kern="0" dirty="0">
                    <a:solidFill>
                      <a:srgbClr val="000000"/>
                    </a:solidFill>
                    <a:latin typeface="Tahoma" panose="020B0604030504040204"/>
                    <a:ea typeface="宋体" panose="02010600030101010101" pitchFamily="2" charset="-122"/>
                  </a:rPr>
                  <a:t>满足</a:t>
                </a:r>
                <a14:m>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𝑬</m:t>
                    </m:r>
                    <m:d>
                      <m:dPr>
                        <m:ctrlPr>
                          <a:rPr lang="en-US" altLang="zh-CN" sz="1800" b="1" i="1" kern="0">
                            <a:solidFill>
                              <a:srgbClr val="000000"/>
                            </a:solidFill>
                            <a:latin typeface="Cambria Math" panose="02040503050406030204" pitchFamily="18" charset="0"/>
                            <a:ea typeface="宋体" panose="02010600030101010101" pitchFamily="2" charset="-122"/>
                          </a:rPr>
                        </m:ctrlPr>
                      </m:dPr>
                      <m:e>
                        <m:r>
                          <a:rPr lang="en-US" altLang="zh-CN" sz="1800" b="1" i="1" kern="0">
                            <a:solidFill>
                              <a:srgbClr val="000000"/>
                            </a:solidFill>
                            <a:latin typeface="Cambria Math" panose="02040503050406030204"/>
                            <a:ea typeface="宋体" panose="02010600030101010101" pitchFamily="2" charset="-122"/>
                          </a:rPr>
                          <m:t>𝑿</m:t>
                        </m:r>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𝑵</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e>
                    </m:d>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𝑫</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𝒀</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𝑮</m:t>
                    </m:r>
                    <m:r>
                      <a:rPr lang="en-US" altLang="zh-CN" sz="1800" b="1" i="1" kern="0" smtClea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的概率较大。</a:t>
                </a:r>
                <a:endParaRPr lang="en-US" altLang="zh-CN" sz="1800" b="1" kern="0" dirty="0">
                  <a:solidFill>
                    <a:srgbClr val="000000"/>
                  </a:solidFill>
                  <a:latin typeface="Tahoma" panose="020B0604030504040204"/>
                  <a:ea typeface="宋体" panose="02010600030101010101" pitchFamily="2" charset="-122"/>
                </a:endParaRPr>
              </a:p>
              <a:p>
                <a:pPr marL="1079500"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6.</a:t>
                </a:r>
                <a:r>
                  <a:rPr lang="zh-CN" altLang="en-US" sz="1800" b="1" kern="0" dirty="0">
                    <a:solidFill>
                      <a:srgbClr val="000000"/>
                    </a:solidFill>
                    <a:latin typeface="Tahoma" panose="020B0604030504040204"/>
                    <a:ea typeface="宋体" panose="02010600030101010101" pitchFamily="2" charset="-122"/>
                  </a:rPr>
                  <a:t>构造消息</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𝑸</m:t>
                        </m:r>
                      </m:e>
                      <m:sub>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𝑸</m:t>
                        </m:r>
                      </m:e>
                      <m:sub>
                        <m:r>
                          <a:rPr lang="en-US" altLang="zh-CN" sz="1800" b="1" i="1" kern="0">
                            <a:solidFill>
                              <a:srgbClr val="000000"/>
                            </a:solidFill>
                            <a:latin typeface="Cambria Math" panose="02040503050406030204"/>
                            <a:ea typeface="宋体" panose="02010600030101010101" pitchFamily="2" charset="-122"/>
                          </a:rPr>
                          <m:t>𝟐</m:t>
                        </m:r>
                      </m:sub>
                    </m:sSub>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Cambria Math" panose="02040503050406030204"/>
                      </a:rPr>
                      <m:t>⋯</m:t>
                    </m:r>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𝑸</m:t>
                        </m:r>
                      </m:e>
                      <m:sub>
                        <m:r>
                          <a:rPr lang="en-US" altLang="zh-CN" sz="1800" b="1" i="1" kern="0">
                            <a:solidFill>
                              <a:srgbClr val="000000"/>
                            </a:solidFill>
                            <a:latin typeface="Cambria Math" panose="02040503050406030204"/>
                            <a:ea typeface="宋体" panose="02010600030101010101" pitchFamily="2" charset="-122"/>
                          </a:rPr>
                          <m:t>𝑵</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𝟐</m:t>
                        </m:r>
                      </m:sub>
                    </m:sSub>
                  </m:oMath>
                </a14:m>
                <a:r>
                  <a:rPr lang="zh-CN" altLang="en-US"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latin typeface="Tahoma" panose="020B0604030504040204"/>
                    <a:ea typeface="宋体" panose="02010600030101010101" pitchFamily="2" charset="-122"/>
                  </a:rPr>
                  <a:t>X</a:t>
                </a:r>
                <a:r>
                  <a:rPr lang="zh-CN" altLang="en-US"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latin typeface="Tahoma" panose="020B0604030504040204"/>
                    <a:ea typeface="宋体" panose="02010600030101010101" pitchFamily="2" charset="-122"/>
                  </a:rPr>
                  <a:t>Y</a:t>
                </a:r>
                <a:r>
                  <a:rPr lang="zh-CN" altLang="en-US" sz="1800" b="1" kern="0" dirty="0">
                    <a:solidFill>
                      <a:srgbClr val="000000"/>
                    </a:solidFill>
                    <a:latin typeface="Tahoma" panose="020B0604030504040204"/>
                    <a:ea typeface="宋体" panose="02010600030101010101" pitchFamily="2" charset="-122"/>
                  </a:rPr>
                  <a:t>。因为该消息的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码也为</a:t>
                </a:r>
                <a:r>
                  <a:rPr lang="en-US" altLang="zh-CN" sz="1800" b="1" kern="0" dirty="0">
                    <a:solidFill>
                      <a:srgbClr val="000000"/>
                    </a:solidFill>
                    <a:latin typeface="Tahoma" panose="020B0604030504040204"/>
                    <a:ea typeface="宋体" panose="02010600030101010101" pitchFamily="2" charset="-122"/>
                  </a:rPr>
                  <a:t>G</a:t>
                </a:r>
                <a:r>
                  <a:rPr lang="zh-CN" altLang="en-US" sz="1800" b="1" kern="0" dirty="0">
                    <a:solidFill>
                      <a:srgbClr val="000000"/>
                    </a:solidFill>
                    <a:latin typeface="Tahoma" panose="020B0604030504040204"/>
                    <a:ea typeface="宋体" panose="02010600030101010101" pitchFamily="2" charset="-122"/>
                  </a:rPr>
                  <a:t>，所以可以将消息与截获的签名一起发送。</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292080" y="0"/>
            <a:ext cx="3845992"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11.4 </a:t>
            </a:r>
            <a:r>
              <a:rPr lang="zh-CN" altLang="en-US" sz="2000" dirty="0">
                <a:solidFill>
                  <a:srgbClr val="4F56AD"/>
                </a:solidFill>
                <a:latin typeface="黑体" panose="02010609060101010101" pitchFamily="49" charset="-122"/>
              </a:rPr>
              <a:t>基于分组密码链接的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为了加强密文分组链接方法的抗攻击能力，许多研究者提出了修改建议。例如：</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sub>
                      </m:sSub>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𝑬</m:t>
                      </m:r>
                      <m:d>
                        <m:dPr>
                          <m:ctrlPr>
                            <a:rPr lang="en-US" altLang="zh-CN" sz="1800" b="1" i="1" kern="0">
                              <a:solidFill>
                                <a:srgbClr val="000000"/>
                              </a:solidFill>
                              <a:latin typeface="Cambria Math" panose="02040503050406030204" pitchFamily="18" charset="0"/>
                              <a:ea typeface="宋体" panose="02010600030101010101" pitchFamily="2" charset="-122"/>
                            </a:rPr>
                          </m:ctrlPr>
                        </m:dPr>
                        <m:e>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𝑴</m:t>
                              </m:r>
                            </m:e>
                            <m:sub>
                              <m:r>
                                <a:rPr lang="en-US" altLang="zh-CN" sz="1800" b="1" i="1" kern="0">
                                  <a:solidFill>
                                    <a:srgbClr val="000000"/>
                                  </a:solidFill>
                                  <a:latin typeface="Cambria Math" panose="02040503050406030204"/>
                                  <a:ea typeface="宋体" panose="02010600030101010101" pitchFamily="2" charset="-122"/>
                                </a:rPr>
                                <m:t>𝒊</m:t>
                              </m:r>
                            </m:sub>
                          </m:sSub>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e>
                      </m:d>
                      <m:r>
                        <a:rPr lang="en-US" altLang="zh-CN" sz="1800" b="1" i="1" kern="0" smtClea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oMath>
                  </m:oMathPara>
                </a14:m>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或</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𝒊</m:t>
                          </m:r>
                        </m:sub>
                      </m:sSub>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𝑬</m:t>
                      </m:r>
                      <m:d>
                        <m:dPr>
                          <m:ctrlPr>
                            <a:rPr lang="en-US" altLang="zh-CN" sz="1800" b="1" i="1" kern="0">
                              <a:solidFill>
                                <a:srgbClr val="000000"/>
                              </a:solidFill>
                              <a:latin typeface="Cambria Math" panose="02040503050406030204" pitchFamily="18" charset="0"/>
                              <a:ea typeface="宋体" panose="02010600030101010101" pitchFamily="2" charset="-122"/>
                            </a:rPr>
                          </m:ctrlPr>
                        </m:dPr>
                        <m:e>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𝑵</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𝑴</m:t>
                              </m:r>
                            </m:e>
                            <m:sub>
                              <m:r>
                                <a:rPr lang="en-US" altLang="zh-CN" sz="1800" b="1" i="1" kern="0">
                                  <a:solidFill>
                                    <a:srgbClr val="000000"/>
                                  </a:solidFill>
                                  <a:latin typeface="Cambria Math" panose="02040503050406030204"/>
                                  <a:ea typeface="宋体" panose="02010600030101010101" pitchFamily="2" charset="-122"/>
                                </a:rPr>
                                <m:t>𝒊</m:t>
                              </m:r>
                            </m:sub>
                          </m:sSub>
                        </m:e>
                      </m:d>
                      <m:r>
                        <a:rPr lang="en-US" altLang="zh-CN" sz="1800" b="1" i="1" kern="0">
                          <a:solidFill>
                            <a:srgbClr val="000000"/>
                          </a:solidFill>
                          <a:latin typeface="Cambria Math" panose="02040503050406030204"/>
                          <a:ea typeface="Cambria Math" panose="02040503050406030204"/>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𝑴</m:t>
                          </m:r>
                        </m:e>
                        <m:sub>
                          <m:r>
                            <a:rPr lang="en-US" altLang="zh-CN" sz="1800" b="1" i="1" kern="0">
                              <a:solidFill>
                                <a:srgbClr val="000000"/>
                              </a:solidFill>
                              <a:latin typeface="Cambria Math" panose="02040503050406030204"/>
                              <a:ea typeface="宋体" panose="02010600030101010101" pitchFamily="2" charset="-122"/>
                            </a:rPr>
                            <m:t>𝒊</m:t>
                          </m:r>
                        </m:sub>
                      </m:sSub>
                    </m:oMath>
                  </m:oMathPara>
                </a14:m>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上述两种方法仍然易受到各种攻击。更一般的地，只要</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码较短</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如不超过</a:t>
                </a:r>
                <a:r>
                  <a:rPr lang="en-US" altLang="zh-CN" sz="1800" b="1" kern="0" dirty="0">
                    <a:solidFill>
                      <a:srgbClr val="000000"/>
                    </a:solidFill>
                    <a:latin typeface="Tahoma" panose="020B0604030504040204"/>
                    <a:ea typeface="宋体" panose="02010600030101010101" pitchFamily="2" charset="-122"/>
                  </a:rPr>
                  <a:t>64)</a:t>
                </a:r>
                <a:r>
                  <a:rPr lang="zh-CN" altLang="en-US" sz="1800" b="1" kern="0" dirty="0">
                    <a:solidFill>
                      <a:srgbClr val="000000"/>
                    </a:solidFill>
                    <a:latin typeface="Tahoma" panose="020B0604030504040204"/>
                    <a:ea typeface="宋体" panose="02010600030101010101" pitchFamily="2" charset="-122"/>
                  </a:rPr>
                  <a:t>位或者</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很长但可以分解为独立的子码，就存在有生日攻击，它能成功地攻击任何使用密文分组链接但不使用密钥的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方法。</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292080" y="0"/>
            <a:ext cx="3845992"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11.4 </a:t>
            </a:r>
            <a:r>
              <a:rPr lang="zh-CN" altLang="en-US" sz="2000" dirty="0">
                <a:solidFill>
                  <a:srgbClr val="4F56AD"/>
                </a:solidFill>
                <a:latin typeface="黑体" panose="02010609060101010101" pitchFamily="49" charset="-122"/>
              </a:rPr>
              <a:t>基于分组密码链接的</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268760"/>
            <a:ext cx="8229600" cy="4525963"/>
          </a:xfrm>
        </p:spPr>
        <p:txBody>
          <a:bodyPr>
            <a:noAutofit/>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近年来，安全</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算法</a:t>
            </a:r>
            <a:r>
              <a:rPr kumimoji="1" lang="en-US" altLang="zh-CN" sz="2000" b="1" kern="0" dirty="0">
                <a:solidFill>
                  <a:srgbClr val="000000"/>
                </a:solidFill>
                <a:latin typeface="Tahoma" panose="020B0604030504040204"/>
                <a:ea typeface="宋体" panose="02010600030101010101" pitchFamily="2" charset="-122"/>
              </a:rPr>
              <a:t>(SHA)</a:t>
            </a:r>
            <a:r>
              <a:rPr kumimoji="1" lang="zh-CN" altLang="en-US" sz="2000" b="1" kern="0" dirty="0">
                <a:solidFill>
                  <a:srgbClr val="000000"/>
                </a:solidFill>
                <a:latin typeface="Tahoma" panose="020B0604030504040204"/>
                <a:ea typeface="宋体" panose="02010600030101010101" pitchFamily="2" charset="-122"/>
              </a:rPr>
              <a:t>是使用最广泛的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函数。事实上，由于其余的被广泛应用的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函数被发现存在安全性缺陷，从</a:t>
            </a:r>
            <a:r>
              <a:rPr kumimoji="1" lang="en-US" altLang="zh-CN" sz="2000" b="1" kern="0" dirty="0">
                <a:solidFill>
                  <a:srgbClr val="000000"/>
                </a:solidFill>
                <a:latin typeface="Tahoma" panose="020B0604030504040204"/>
                <a:ea typeface="宋体" panose="02010600030101010101" pitchFamily="2" charset="-122"/>
              </a:rPr>
              <a:t>2005</a:t>
            </a:r>
            <a:r>
              <a:rPr kumimoji="1" lang="zh-CN" altLang="en-US" sz="2000" b="1" kern="0" dirty="0">
                <a:solidFill>
                  <a:srgbClr val="000000"/>
                </a:solidFill>
                <a:latin typeface="Tahoma" panose="020B0604030504040204"/>
                <a:ea typeface="宋体" panose="02010600030101010101" pitchFamily="2" charset="-122"/>
              </a:rPr>
              <a:t>年以来</a:t>
            </a:r>
            <a:r>
              <a:rPr kumimoji="1" lang="en-US" altLang="zh-CN" sz="2000" b="1" kern="0" dirty="0">
                <a:solidFill>
                  <a:srgbClr val="000000"/>
                </a:solidFill>
                <a:latin typeface="Tahoma" panose="020B0604030504040204"/>
                <a:ea typeface="宋体" panose="02010600030101010101" pitchFamily="2" charset="-122"/>
              </a:rPr>
              <a:t>SHA</a:t>
            </a:r>
            <a:r>
              <a:rPr kumimoji="1" lang="zh-CN" altLang="en-US" sz="2000" b="1" kern="0" dirty="0">
                <a:solidFill>
                  <a:srgbClr val="000000"/>
                </a:solidFill>
                <a:latin typeface="Tahoma" panose="020B0604030504040204"/>
                <a:ea typeface="宋体" panose="02010600030101010101" pitchFamily="2" charset="-122"/>
              </a:rPr>
              <a:t>或许是这几年中仅存的</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算法标准。</a:t>
            </a:r>
            <a:r>
              <a:rPr kumimoji="1" lang="en-US" altLang="zh-CN" sz="2000" b="1" kern="0" dirty="0">
                <a:solidFill>
                  <a:srgbClr val="000000"/>
                </a:solidFill>
                <a:latin typeface="Tahoma" panose="020B0604030504040204"/>
                <a:ea typeface="宋体" panose="02010600030101010101" pitchFamily="2" charset="-122"/>
              </a:rPr>
              <a:t>SHA</a:t>
            </a:r>
            <a:r>
              <a:rPr kumimoji="1" lang="zh-CN" altLang="en-US" sz="2000" b="1" kern="0" dirty="0">
                <a:solidFill>
                  <a:srgbClr val="000000"/>
                </a:solidFill>
                <a:latin typeface="Tahoma" panose="020B0604030504040204"/>
                <a:ea typeface="宋体" panose="02010600030101010101" pitchFamily="2" charset="-122"/>
              </a:rPr>
              <a:t>由美国标准与技术研究所</a:t>
            </a:r>
            <a:r>
              <a:rPr kumimoji="1" lang="en-US" altLang="zh-CN" sz="2000" b="1" kern="0" dirty="0">
                <a:solidFill>
                  <a:srgbClr val="000000"/>
                </a:solidFill>
                <a:latin typeface="Tahoma" panose="020B0604030504040204"/>
                <a:ea typeface="宋体" panose="02010600030101010101" pitchFamily="2" charset="-122"/>
              </a:rPr>
              <a:t>(NIST)</a:t>
            </a:r>
            <a:r>
              <a:rPr kumimoji="1" lang="zh-CN" altLang="en-US" sz="2000" b="1" kern="0" dirty="0">
                <a:solidFill>
                  <a:srgbClr val="000000"/>
                </a:solidFill>
                <a:latin typeface="Tahoma" panose="020B0604030504040204"/>
                <a:ea typeface="宋体" panose="02010600030101010101" pitchFamily="2" charset="-122"/>
              </a:rPr>
              <a:t>设计，并于</a:t>
            </a:r>
            <a:r>
              <a:rPr kumimoji="1" lang="en-US" altLang="zh-CN" sz="2000" b="1" kern="0" dirty="0">
                <a:solidFill>
                  <a:srgbClr val="000000"/>
                </a:solidFill>
                <a:latin typeface="Tahoma" panose="020B0604030504040204"/>
                <a:ea typeface="宋体" panose="02010600030101010101" pitchFamily="2" charset="-122"/>
              </a:rPr>
              <a:t>1993</a:t>
            </a:r>
            <a:r>
              <a:rPr kumimoji="1" lang="zh-CN" altLang="en-US" sz="2000" b="1" kern="0" dirty="0">
                <a:solidFill>
                  <a:srgbClr val="000000"/>
                </a:solidFill>
                <a:latin typeface="Tahoma" panose="020B0604030504040204"/>
                <a:ea typeface="宋体" panose="02010600030101010101" pitchFamily="2" charset="-122"/>
              </a:rPr>
              <a:t>年作为联邦信息处理标准</a:t>
            </a:r>
            <a:r>
              <a:rPr kumimoji="1" lang="en-US" altLang="zh-CN" sz="2000" b="1" kern="0" dirty="0">
                <a:solidFill>
                  <a:srgbClr val="000000"/>
                </a:solidFill>
                <a:latin typeface="Tahoma" panose="020B0604030504040204"/>
                <a:ea typeface="宋体" panose="02010600030101010101" pitchFamily="2" charset="-122"/>
              </a:rPr>
              <a:t>(FIPS 180)</a:t>
            </a:r>
            <a:r>
              <a:rPr kumimoji="1" lang="zh-CN" altLang="en-US" sz="2000" b="1" kern="0" dirty="0">
                <a:solidFill>
                  <a:srgbClr val="000000"/>
                </a:solidFill>
                <a:latin typeface="Tahoma" panose="020B0604030504040204"/>
                <a:ea typeface="宋体" panose="02010600030101010101" pitchFamily="2" charset="-122"/>
              </a:rPr>
              <a:t>，随后该版本的</a:t>
            </a:r>
            <a:r>
              <a:rPr kumimoji="1" lang="en-US" altLang="zh-CN" sz="2000" b="1" kern="0" dirty="0">
                <a:solidFill>
                  <a:srgbClr val="000000"/>
                </a:solidFill>
                <a:latin typeface="Tahoma" panose="020B0604030504040204"/>
                <a:ea typeface="宋体" panose="02010600030101010101" pitchFamily="2" charset="-122"/>
              </a:rPr>
              <a:t>SHA(</a:t>
            </a:r>
            <a:r>
              <a:rPr kumimoji="1" lang="zh-CN" altLang="en-US" sz="2000" b="1" kern="0" dirty="0">
                <a:solidFill>
                  <a:srgbClr val="000000"/>
                </a:solidFill>
                <a:latin typeface="Tahoma" panose="020B0604030504040204"/>
                <a:ea typeface="宋体" panose="02010600030101010101" pitchFamily="2" charset="-122"/>
              </a:rPr>
              <a:t>即</a:t>
            </a:r>
            <a:r>
              <a:rPr kumimoji="1" lang="en-US" altLang="zh-CN" sz="2000" b="1" kern="0" dirty="0">
                <a:solidFill>
                  <a:srgbClr val="000000"/>
                </a:solidFill>
                <a:latin typeface="Tahoma" panose="020B0604030504040204"/>
                <a:ea typeface="宋体" panose="02010600030101010101" pitchFamily="2" charset="-122"/>
              </a:rPr>
              <a:t>SHA-0)</a:t>
            </a:r>
            <a:r>
              <a:rPr kumimoji="1" lang="zh-CN" altLang="en-US" sz="2000" b="1" kern="0" dirty="0">
                <a:solidFill>
                  <a:srgbClr val="000000"/>
                </a:solidFill>
                <a:latin typeface="Tahoma" panose="020B0604030504040204"/>
                <a:ea typeface="宋体" panose="02010600030101010101" pitchFamily="2" charset="-122"/>
              </a:rPr>
              <a:t>被发现存在缺陷，修订版于</a:t>
            </a:r>
            <a:r>
              <a:rPr kumimoji="1" lang="en-US" altLang="zh-CN" sz="2000" b="1" kern="0" dirty="0">
                <a:solidFill>
                  <a:srgbClr val="000000"/>
                </a:solidFill>
                <a:latin typeface="Tahoma" panose="020B0604030504040204"/>
                <a:ea typeface="宋体" panose="02010600030101010101" pitchFamily="2" charset="-122"/>
              </a:rPr>
              <a:t>1995</a:t>
            </a:r>
            <a:r>
              <a:rPr kumimoji="1" lang="zh-CN" altLang="en-US" sz="2000" b="1" kern="0" dirty="0">
                <a:solidFill>
                  <a:srgbClr val="000000"/>
                </a:solidFill>
                <a:latin typeface="Tahoma" panose="020B0604030504040204"/>
                <a:ea typeface="宋体" panose="02010600030101010101" pitchFamily="2" charset="-122"/>
              </a:rPr>
              <a:t>年发布</a:t>
            </a:r>
            <a:r>
              <a:rPr kumimoji="1" lang="en-US" altLang="zh-CN" sz="2000" b="1" kern="0" dirty="0">
                <a:solidFill>
                  <a:srgbClr val="000000"/>
                </a:solidFill>
                <a:latin typeface="Tahoma" panose="020B0604030504040204"/>
                <a:ea typeface="宋体" panose="02010600030101010101" pitchFamily="2" charset="-122"/>
              </a:rPr>
              <a:t>(FIPS 180-1)</a:t>
            </a:r>
            <a:r>
              <a:rPr kumimoji="1" lang="zh-CN" altLang="en-US" sz="2000" b="1" kern="0" dirty="0">
                <a:solidFill>
                  <a:srgbClr val="000000"/>
                </a:solidFill>
                <a:latin typeface="Tahoma" panose="020B0604030504040204"/>
                <a:ea typeface="宋体" panose="02010600030101010101" pitchFamily="2" charset="-122"/>
              </a:rPr>
              <a:t>，通常称之为</a:t>
            </a:r>
            <a:r>
              <a:rPr kumimoji="1" lang="en-US" altLang="zh-CN" sz="2000" b="1" kern="0" dirty="0">
                <a:solidFill>
                  <a:srgbClr val="000000"/>
                </a:solidFill>
                <a:latin typeface="Tahoma" panose="020B0604030504040204"/>
                <a:ea typeface="宋体" panose="02010600030101010101" pitchFamily="2" charset="-122"/>
              </a:rPr>
              <a:t>SHA-1</a:t>
            </a:r>
            <a:r>
              <a:rPr kumimoji="1" lang="zh-CN" altLang="en-US" sz="2000" b="1" kern="0" dirty="0">
                <a:solidFill>
                  <a:srgbClr val="000000"/>
                </a:solidFill>
                <a:latin typeface="Tahoma" panose="020B0604030504040204"/>
                <a:ea typeface="宋体" panose="02010600030101010101" pitchFamily="2" charset="-122"/>
              </a:rPr>
              <a:t>。实际的标准文件称其为“安全</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标准”。</a:t>
            </a:r>
            <a:r>
              <a:rPr kumimoji="1" lang="en-US" altLang="zh-CN" sz="2000" b="1" kern="0" dirty="0">
                <a:solidFill>
                  <a:srgbClr val="000000"/>
                </a:solidFill>
                <a:latin typeface="Tahoma" panose="020B0604030504040204"/>
                <a:ea typeface="宋体" panose="02010600030101010101" pitchFamily="2" charset="-122"/>
              </a:rPr>
              <a:t>SHA</a:t>
            </a:r>
            <a:r>
              <a:rPr kumimoji="1" lang="zh-CN" altLang="en-US" sz="2000" b="1" kern="0" dirty="0">
                <a:solidFill>
                  <a:srgbClr val="000000"/>
                </a:solidFill>
                <a:latin typeface="Tahoma" panose="020B0604030504040204"/>
                <a:ea typeface="宋体" panose="02010600030101010101" pitchFamily="2" charset="-122"/>
              </a:rPr>
              <a:t>算法建立在</a:t>
            </a:r>
            <a:r>
              <a:rPr kumimoji="1" lang="en-US" altLang="zh-CN" sz="2000" b="1" kern="0" dirty="0">
                <a:solidFill>
                  <a:srgbClr val="000000"/>
                </a:solidFill>
                <a:latin typeface="Tahoma" panose="020B0604030504040204"/>
                <a:ea typeface="宋体" panose="02010600030101010101" pitchFamily="2" charset="-122"/>
              </a:rPr>
              <a:t>MD4</a:t>
            </a:r>
            <a:r>
              <a:rPr kumimoji="1" lang="zh-CN" altLang="en-US" sz="2000" b="1" kern="0" dirty="0">
                <a:solidFill>
                  <a:srgbClr val="000000"/>
                </a:solidFill>
                <a:latin typeface="Tahoma" panose="020B0604030504040204"/>
                <a:ea typeface="宋体" panose="02010600030101010101" pitchFamily="2" charset="-122"/>
              </a:rPr>
              <a:t>算法之上，其基本框架与</a:t>
            </a:r>
            <a:r>
              <a:rPr kumimoji="1" lang="en-US" altLang="zh-CN" sz="2000" b="1" kern="0" dirty="0">
                <a:solidFill>
                  <a:srgbClr val="000000"/>
                </a:solidFill>
                <a:latin typeface="Tahoma" panose="020B0604030504040204"/>
                <a:ea typeface="宋体" panose="02010600030101010101" pitchFamily="2" charset="-122"/>
              </a:rPr>
              <a:t>MD4</a:t>
            </a:r>
            <a:r>
              <a:rPr kumimoji="1" lang="zh-CN" altLang="en-US" sz="2000" b="1" kern="0" dirty="0">
                <a:solidFill>
                  <a:srgbClr val="000000"/>
                </a:solidFill>
                <a:latin typeface="Tahoma" panose="020B0604030504040204"/>
                <a:ea typeface="宋体" panose="02010600030101010101" pitchFamily="2" charset="-122"/>
              </a:rPr>
              <a:t>类似。</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11.5 </a:t>
            </a:r>
            <a:r>
              <a:rPr lang="zh-CN" altLang="en-US" sz="2800" dirty="0">
                <a:solidFill>
                  <a:srgbClr val="000000"/>
                </a:solidFill>
                <a:latin typeface="黑体" panose="02010609060101010101" pitchFamily="49" charset="-122"/>
              </a:rPr>
              <a:t>安全</a:t>
            </a:r>
            <a:r>
              <a:rPr lang="en-US" altLang="zh-CN" sz="2800" dirty="0">
                <a:solidFill>
                  <a:srgbClr val="000000"/>
                </a:solidFill>
                <a:latin typeface="黑体" panose="02010609060101010101" pitchFamily="49" charset="-122"/>
              </a:rPr>
              <a:t>Hash</a:t>
            </a:r>
            <a:r>
              <a:rPr lang="zh-CN" altLang="en-US" sz="2800" dirty="0">
                <a:solidFill>
                  <a:srgbClr val="000000"/>
                </a:solidFill>
                <a:latin typeface="黑体" panose="02010609060101010101" pitchFamily="49" charset="-122"/>
              </a:rPr>
              <a:t>算法</a:t>
            </a:r>
            <a:r>
              <a:rPr lang="en-US" altLang="zh-CN" sz="2800" dirty="0">
                <a:solidFill>
                  <a:srgbClr val="000000"/>
                </a:solidFill>
                <a:latin typeface="黑体" panose="02010609060101010101" pitchFamily="49" charset="-122"/>
              </a:rPr>
              <a:t>(SHA)</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5940152" y="0"/>
            <a:ext cx="319792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SHA-1</a:t>
            </a:r>
            <a:r>
              <a:rPr lang="zh-CN" altLang="en-US" sz="1800" b="1" kern="0" dirty="0">
                <a:solidFill>
                  <a:srgbClr val="000000"/>
                </a:solidFill>
                <a:latin typeface="Tahoma" panose="020B0604030504040204"/>
                <a:ea typeface="宋体" panose="02010600030101010101" pitchFamily="2" charset="-122"/>
              </a:rPr>
              <a:t>产生</a:t>
            </a:r>
            <a:r>
              <a:rPr lang="en-US" altLang="zh-CN" sz="1800" b="1" kern="0" dirty="0">
                <a:solidFill>
                  <a:srgbClr val="000000"/>
                </a:solidFill>
                <a:latin typeface="Tahoma" panose="020B0604030504040204"/>
                <a:ea typeface="宋体" panose="02010600030101010101" pitchFamily="2" charset="-122"/>
              </a:rPr>
              <a:t>160</a:t>
            </a:r>
            <a:r>
              <a:rPr lang="zh-CN" altLang="en-US" sz="1800" b="1" kern="0" dirty="0">
                <a:solidFill>
                  <a:srgbClr val="000000"/>
                </a:solidFill>
                <a:latin typeface="Tahoma" panose="020B0604030504040204"/>
                <a:ea typeface="宋体" panose="02010600030101010101" pitchFamily="2" charset="-122"/>
              </a:rPr>
              <a:t>位的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a:t>
            </a:r>
            <a:r>
              <a:rPr lang="en-US" altLang="zh-CN" sz="1800" b="1" kern="0" dirty="0">
                <a:solidFill>
                  <a:srgbClr val="000000"/>
                </a:solidFill>
                <a:latin typeface="Tahoma" panose="020B0604030504040204"/>
                <a:ea typeface="宋体" panose="02010600030101010101" pitchFamily="2" charset="-122"/>
              </a:rPr>
              <a:t>2002</a:t>
            </a:r>
            <a:r>
              <a:rPr lang="zh-CN" altLang="en-US" sz="1800" b="1" kern="0" dirty="0">
                <a:solidFill>
                  <a:srgbClr val="000000"/>
                </a:solidFill>
                <a:latin typeface="Tahoma" panose="020B0604030504040204"/>
                <a:ea typeface="宋体" panose="02010600030101010101" pitchFamily="2" charset="-122"/>
              </a:rPr>
              <a:t>年，</a:t>
            </a:r>
            <a:r>
              <a:rPr lang="en-US" altLang="zh-CN" sz="1800" b="1" kern="0" dirty="0">
                <a:solidFill>
                  <a:srgbClr val="000000"/>
                </a:solidFill>
                <a:latin typeface="Tahoma" panose="020B0604030504040204"/>
                <a:ea typeface="宋体" panose="02010600030101010101" pitchFamily="2" charset="-122"/>
              </a:rPr>
              <a:t>NIST</a:t>
            </a:r>
            <a:r>
              <a:rPr lang="zh-CN" altLang="en-US" sz="1800" b="1" kern="0" dirty="0">
                <a:solidFill>
                  <a:srgbClr val="000000"/>
                </a:solidFill>
                <a:latin typeface="Tahoma" panose="020B0604030504040204"/>
                <a:ea typeface="宋体" panose="02010600030101010101" pitchFamily="2" charset="-122"/>
              </a:rPr>
              <a:t>发布了修订版</a:t>
            </a:r>
            <a:r>
              <a:rPr lang="en-US" altLang="zh-CN" sz="1800" b="1" kern="0" dirty="0">
                <a:solidFill>
                  <a:srgbClr val="000000"/>
                </a:solidFill>
                <a:latin typeface="Tahoma" panose="020B0604030504040204"/>
                <a:ea typeface="宋体" panose="02010600030101010101" pitchFamily="2" charset="-122"/>
              </a:rPr>
              <a:t>FIPS 180-2</a:t>
            </a:r>
            <a:r>
              <a:rPr lang="zh-CN" altLang="en-US" sz="1800" b="1" kern="0" dirty="0">
                <a:solidFill>
                  <a:srgbClr val="000000"/>
                </a:solidFill>
                <a:latin typeface="Tahoma" panose="020B0604030504040204"/>
                <a:ea typeface="宋体" panose="02010600030101010101" pitchFamily="2" charset="-122"/>
              </a:rPr>
              <a:t>，其中给出了三种新的</a:t>
            </a:r>
            <a:r>
              <a:rPr lang="en-US" altLang="zh-CN" sz="1800" b="1" kern="0" dirty="0">
                <a:solidFill>
                  <a:srgbClr val="000000"/>
                </a:solidFill>
                <a:latin typeface="Tahoma" panose="020B0604030504040204"/>
                <a:ea typeface="宋体" panose="02010600030101010101" pitchFamily="2" charset="-122"/>
              </a:rPr>
              <a:t>SHA</a:t>
            </a:r>
            <a:r>
              <a:rPr lang="zh-CN" altLang="en-US" sz="1800" b="1" kern="0" dirty="0">
                <a:solidFill>
                  <a:srgbClr val="000000"/>
                </a:solidFill>
                <a:latin typeface="Tahoma" panose="020B0604030504040204"/>
                <a:ea typeface="宋体" panose="02010600030101010101" pitchFamily="2" charset="-122"/>
              </a:rPr>
              <a:t>版本，</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值长度依次为</a:t>
            </a:r>
            <a:r>
              <a:rPr lang="en-US" altLang="zh-CN" sz="1800" b="1" kern="0" dirty="0">
                <a:solidFill>
                  <a:srgbClr val="000000"/>
                </a:solidFill>
                <a:latin typeface="Tahoma" panose="020B0604030504040204"/>
                <a:ea typeface="宋体" panose="02010600030101010101" pitchFamily="2" charset="-122"/>
              </a:rPr>
              <a:t>256</a:t>
            </a:r>
            <a:r>
              <a:rPr lang="zh-CN" altLang="en-US" sz="1800" b="1" kern="0" dirty="0">
                <a:solidFill>
                  <a:srgbClr val="000000"/>
                </a:solidFill>
                <a:latin typeface="Tahoma" panose="020B0604030504040204"/>
                <a:ea typeface="宋体" panose="02010600030101010101" pitchFamily="2" charset="-122"/>
              </a:rPr>
              <a:t>位，</a:t>
            </a:r>
            <a:r>
              <a:rPr lang="en-US" altLang="zh-CN" sz="1800" b="1" kern="0" dirty="0">
                <a:solidFill>
                  <a:srgbClr val="000000"/>
                </a:solidFill>
                <a:latin typeface="Tahoma" panose="020B0604030504040204"/>
                <a:ea typeface="宋体" panose="02010600030101010101" pitchFamily="2" charset="-122"/>
              </a:rPr>
              <a:t>384</a:t>
            </a:r>
            <a:r>
              <a:rPr lang="zh-CN" altLang="en-US" sz="1800" b="1" kern="0" dirty="0">
                <a:solidFill>
                  <a:srgbClr val="000000"/>
                </a:solidFill>
                <a:latin typeface="Tahoma" panose="020B0604030504040204"/>
                <a:ea typeface="宋体" panose="02010600030101010101" pitchFamily="2" charset="-122"/>
              </a:rPr>
              <a:t>位和</a:t>
            </a:r>
            <a:r>
              <a:rPr lang="en-US" altLang="zh-CN" sz="1800" b="1" kern="0" dirty="0">
                <a:solidFill>
                  <a:srgbClr val="000000"/>
                </a:solidFill>
                <a:latin typeface="Tahoma" panose="020B0604030504040204"/>
                <a:ea typeface="宋体" panose="02010600030101010101" pitchFamily="2" charset="-122"/>
              </a:rPr>
              <a:t>512</a:t>
            </a:r>
            <a:r>
              <a:rPr lang="zh-CN" altLang="en-US" sz="1800" b="1" kern="0" dirty="0">
                <a:solidFill>
                  <a:srgbClr val="000000"/>
                </a:solidFill>
                <a:latin typeface="Tahoma" panose="020B0604030504040204"/>
                <a:ea typeface="宋体" panose="02010600030101010101" pitchFamily="2" charset="-122"/>
              </a:rPr>
              <a:t>位，分别称为</a:t>
            </a:r>
            <a:r>
              <a:rPr lang="en-US" altLang="zh-CN" sz="1800" b="1" kern="0" dirty="0">
                <a:solidFill>
                  <a:srgbClr val="000000"/>
                </a:solidFill>
                <a:latin typeface="Tahoma" panose="020B0604030504040204"/>
                <a:ea typeface="宋体" panose="02010600030101010101" pitchFamily="2" charset="-122"/>
              </a:rPr>
              <a:t>SHA-256</a:t>
            </a:r>
            <a:r>
              <a:rPr lang="zh-CN" altLang="en-US"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latin typeface="Tahoma" panose="020B0604030504040204"/>
                <a:ea typeface="宋体" panose="02010600030101010101" pitchFamily="2" charset="-122"/>
              </a:rPr>
              <a:t>SHA-384</a:t>
            </a:r>
            <a:r>
              <a:rPr lang="zh-CN" altLang="en-US" sz="1800" b="1" kern="0" dirty="0">
                <a:solidFill>
                  <a:srgbClr val="000000"/>
                </a:solidFill>
                <a:latin typeface="Tahoma" panose="020B0604030504040204"/>
                <a:ea typeface="宋体" panose="02010600030101010101" pitchFamily="2" charset="-122"/>
              </a:rPr>
              <a:t>和</a:t>
            </a:r>
            <a:r>
              <a:rPr lang="en-US" altLang="zh-CN" sz="1800" b="1" kern="0" dirty="0">
                <a:solidFill>
                  <a:srgbClr val="000000"/>
                </a:solidFill>
                <a:latin typeface="Tahoma" panose="020B0604030504040204"/>
                <a:ea typeface="宋体" panose="02010600030101010101" pitchFamily="2" charset="-122"/>
              </a:rPr>
              <a:t>SHA-512</a:t>
            </a:r>
            <a:r>
              <a:rPr lang="zh-CN" altLang="en-US" sz="1800" b="1" kern="0" dirty="0">
                <a:solidFill>
                  <a:srgbClr val="000000"/>
                </a:solidFill>
                <a:latin typeface="Tahoma" panose="020B0604030504040204"/>
                <a:ea typeface="宋体" panose="02010600030101010101" pitchFamily="2" charset="-122"/>
              </a:rPr>
              <a:t>。这些算法被统称为</a:t>
            </a:r>
            <a:r>
              <a:rPr lang="en-US" altLang="zh-CN" sz="1800" b="1" kern="0" dirty="0">
                <a:solidFill>
                  <a:srgbClr val="000000"/>
                </a:solidFill>
                <a:latin typeface="Tahoma" panose="020B0604030504040204"/>
                <a:ea typeface="宋体" panose="02010600030101010101" pitchFamily="2" charset="-122"/>
              </a:rPr>
              <a:t>SHA-2</a:t>
            </a:r>
            <a:r>
              <a:rPr lang="zh-CN" altLang="en-US" sz="1800" b="1" kern="0" dirty="0">
                <a:solidFill>
                  <a:srgbClr val="000000"/>
                </a:solidFill>
                <a:latin typeface="Tahoma" panose="020B0604030504040204"/>
                <a:ea typeface="宋体" panose="02010600030101010101" pitchFamily="2" charset="-122"/>
              </a:rPr>
              <a:t>。</a:t>
            </a:r>
            <a:r>
              <a:rPr lang="en-US" altLang="zh-CN" sz="1800" b="1" kern="0" dirty="0">
                <a:solidFill>
                  <a:srgbClr val="000000"/>
                </a:solidFill>
                <a:latin typeface="Tahoma" panose="020B0604030504040204"/>
                <a:ea typeface="宋体" panose="02010600030101010101" pitchFamily="2" charset="-122"/>
              </a:rPr>
              <a:t>SHA-2</a:t>
            </a:r>
            <a:r>
              <a:rPr lang="zh-CN" altLang="en-US" sz="1800" b="1" kern="0" dirty="0">
                <a:solidFill>
                  <a:srgbClr val="000000"/>
                </a:solidFill>
                <a:latin typeface="Tahoma" panose="020B0604030504040204"/>
                <a:ea typeface="宋体" panose="02010600030101010101" pitchFamily="2" charset="-122"/>
              </a:rPr>
              <a:t>同</a:t>
            </a:r>
            <a:r>
              <a:rPr lang="en-US" altLang="zh-CN" sz="1800" b="1" kern="0" dirty="0">
                <a:solidFill>
                  <a:srgbClr val="000000"/>
                </a:solidFill>
                <a:latin typeface="Tahoma" panose="020B0604030504040204"/>
                <a:ea typeface="宋体" panose="02010600030101010101" pitchFamily="2" charset="-122"/>
              </a:rPr>
              <a:t>SHA-1</a:t>
            </a:r>
            <a:r>
              <a:rPr lang="zh-CN" altLang="en-US" sz="1800" b="1" kern="0" dirty="0">
                <a:solidFill>
                  <a:srgbClr val="000000"/>
                </a:solidFill>
                <a:latin typeface="Tahoma" panose="020B0604030504040204"/>
                <a:ea typeface="宋体" panose="02010600030101010101" pitchFamily="2" charset="-122"/>
              </a:rPr>
              <a:t>类似，都使用了同样的迭代结构和同样的模算术与二元逻辑操作。在</a:t>
            </a:r>
            <a:r>
              <a:rPr lang="en-US" altLang="zh-CN" sz="1800" b="1" kern="0" dirty="0">
                <a:solidFill>
                  <a:srgbClr val="000000"/>
                </a:solidFill>
                <a:latin typeface="Tahoma" panose="020B0604030504040204"/>
                <a:ea typeface="宋体" panose="02010600030101010101" pitchFamily="2" charset="-122"/>
              </a:rPr>
              <a:t>2008</a:t>
            </a:r>
            <a:r>
              <a:rPr lang="zh-CN" altLang="en-US" sz="1800" b="1" kern="0" dirty="0">
                <a:solidFill>
                  <a:srgbClr val="000000"/>
                </a:solidFill>
                <a:latin typeface="Tahoma" panose="020B0604030504040204"/>
                <a:ea typeface="宋体" panose="02010600030101010101" pitchFamily="2" charset="-122"/>
              </a:rPr>
              <a:t>年发布的修订版</a:t>
            </a:r>
            <a:r>
              <a:rPr lang="en-US" altLang="zh-CN" sz="1800" b="1" kern="0" dirty="0">
                <a:solidFill>
                  <a:srgbClr val="000000"/>
                </a:solidFill>
                <a:latin typeface="Tahoma" panose="020B0604030504040204"/>
                <a:ea typeface="宋体" panose="02010600030101010101" pitchFamily="2" charset="-122"/>
              </a:rPr>
              <a:t>FIP PUB 180-3</a:t>
            </a:r>
            <a:r>
              <a:rPr lang="zh-CN" altLang="en-US" sz="1800" b="1" kern="0" dirty="0">
                <a:solidFill>
                  <a:srgbClr val="000000"/>
                </a:solidFill>
                <a:latin typeface="Tahoma" panose="020B0604030504040204"/>
                <a:ea typeface="宋体" panose="02010600030101010101" pitchFamily="2" charset="-122"/>
              </a:rPr>
              <a:t>中，增加了</a:t>
            </a:r>
            <a:r>
              <a:rPr lang="en-US" altLang="zh-CN" sz="1800" b="1" kern="0" dirty="0">
                <a:solidFill>
                  <a:srgbClr val="000000"/>
                </a:solidFill>
                <a:latin typeface="Tahoma" panose="020B0604030504040204"/>
                <a:ea typeface="宋体" panose="02010600030101010101" pitchFamily="2" charset="-122"/>
              </a:rPr>
              <a:t>224</a:t>
            </a:r>
            <a:r>
              <a:rPr lang="zh-CN" altLang="en-US" sz="1800" b="1" kern="0" dirty="0">
                <a:solidFill>
                  <a:srgbClr val="000000"/>
                </a:solidFill>
                <a:latin typeface="Tahoma" panose="020B0604030504040204"/>
                <a:ea typeface="宋体" panose="02010600030101010101" pitchFamily="2" charset="-122"/>
              </a:rPr>
              <a:t>位版本。</a:t>
            </a:r>
            <a:r>
              <a:rPr lang="en-US" altLang="zh-CN" sz="1800" b="1" kern="0" dirty="0">
                <a:solidFill>
                  <a:srgbClr val="000000"/>
                </a:solidFill>
                <a:latin typeface="Tahoma" panose="020B0604030504040204"/>
                <a:ea typeface="宋体" panose="02010600030101010101" pitchFamily="2" charset="-122"/>
              </a:rPr>
              <a:t>2015</a:t>
            </a:r>
            <a:r>
              <a:rPr lang="zh-CN" altLang="en-US" sz="1800" b="1" kern="0" dirty="0">
                <a:solidFill>
                  <a:srgbClr val="000000"/>
                </a:solidFill>
                <a:latin typeface="Tahoma" panose="020B0604030504040204"/>
                <a:ea typeface="宋体" panose="02010600030101010101" pitchFamily="2" charset="-122"/>
              </a:rPr>
              <a:t>年，</a:t>
            </a:r>
            <a:r>
              <a:rPr lang="en-US" altLang="zh-CN" sz="1800" b="1" kern="0" dirty="0">
                <a:solidFill>
                  <a:srgbClr val="000000"/>
                </a:solidFill>
                <a:latin typeface="Tahoma" panose="020B0604030504040204"/>
                <a:ea typeface="宋体" panose="02010600030101010101" pitchFamily="2" charset="-122"/>
              </a:rPr>
              <a:t>NIST</a:t>
            </a:r>
            <a:r>
              <a:rPr lang="zh-CN" altLang="en-US" sz="1800" b="1" kern="0" dirty="0">
                <a:solidFill>
                  <a:srgbClr val="000000"/>
                </a:solidFill>
                <a:latin typeface="Tahoma" panose="020B0604030504040204"/>
                <a:ea typeface="宋体" panose="02010600030101010101" pitchFamily="2" charset="-122"/>
              </a:rPr>
              <a:t>颁布了</a:t>
            </a:r>
            <a:r>
              <a:rPr lang="en-US" altLang="zh-CN" sz="1800" b="1" kern="0" dirty="0">
                <a:solidFill>
                  <a:srgbClr val="000000"/>
                </a:solidFill>
                <a:latin typeface="Tahoma" panose="020B0604030504040204"/>
                <a:ea typeface="宋体" panose="02010600030101010101" pitchFamily="2" charset="-122"/>
              </a:rPr>
              <a:t>FIPS 180-4</a:t>
            </a:r>
            <a:r>
              <a:rPr lang="zh-CN" altLang="en-US" sz="1800" b="1" kern="0" dirty="0">
                <a:solidFill>
                  <a:srgbClr val="000000"/>
                </a:solidFill>
                <a:latin typeface="Tahoma" panose="020B0604030504040204"/>
                <a:ea typeface="宋体" panose="02010600030101010101" pitchFamily="2" charset="-122"/>
              </a:rPr>
              <a:t>，增加了两个算法</a:t>
            </a:r>
            <a:r>
              <a:rPr lang="en-US" altLang="zh-CN" sz="1800" b="1" kern="0" dirty="0">
                <a:solidFill>
                  <a:srgbClr val="000000"/>
                </a:solidFill>
                <a:latin typeface="Tahoma" panose="020B0604030504040204"/>
                <a:ea typeface="宋体" panose="02010600030101010101" pitchFamily="2" charset="-122"/>
              </a:rPr>
              <a:t>SHA-512/224</a:t>
            </a:r>
            <a:r>
              <a:rPr lang="zh-CN" altLang="en-US" sz="1800" b="1" kern="0" dirty="0">
                <a:solidFill>
                  <a:srgbClr val="000000"/>
                </a:solidFill>
                <a:latin typeface="Tahoma" panose="020B0604030504040204"/>
                <a:ea typeface="宋体" panose="02010600030101010101" pitchFamily="2" charset="-122"/>
              </a:rPr>
              <a:t>和</a:t>
            </a:r>
            <a:r>
              <a:rPr lang="en-US" altLang="zh-CN" sz="1800" b="1" kern="0" dirty="0">
                <a:solidFill>
                  <a:srgbClr val="000000"/>
                </a:solidFill>
                <a:latin typeface="Tahoma" panose="020B0604030504040204"/>
                <a:ea typeface="宋体" panose="02010600030101010101" pitchFamily="2" charset="-122"/>
              </a:rPr>
              <a:t>SHA-512/256</a:t>
            </a:r>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1547664" y="1484784"/>
              <a:ext cx="6696744" cy="3332480"/>
            </p:xfrm>
            <a:graphic>
              <a:graphicData uri="http://schemas.openxmlformats.org/drawingml/2006/table">
                <a:tbl>
                  <a:tblPr firstRow="1" bandRow="1">
                    <a:tableStyleId>{5C22544A-7EE6-4342-B048-85BDC9FD1C3A}</a:tableStyleId>
                  </a:tblPr>
                  <a:tblGrid>
                    <a:gridCol w="1771521"/>
                    <a:gridCol w="1176655"/>
                    <a:gridCol w="1176655"/>
                    <a:gridCol w="905385"/>
                    <a:gridCol w="1666528"/>
                  </a:tblGrid>
                  <a:tr h="0">
                    <a:tc>
                      <a:txBody>
                        <a:bodyPr/>
                        <a:lstStyle/>
                        <a:p>
                          <a:pPr algn="ctr"/>
                          <a:endParaRPr lang="zh-CN" altLang="en-US" dirty="0"/>
                        </a:p>
                      </a:txBody>
                      <a:tcPr anchor="ctr"/>
                    </a:tc>
                    <a:tc>
                      <a:txBody>
                        <a:bodyPr/>
                        <a:lstStyle/>
                        <a:p>
                          <a:pPr algn="ctr"/>
                          <a:r>
                            <a:rPr lang="zh-CN" altLang="en-US" dirty="0"/>
                            <a:t>消息长度</a:t>
                          </a:r>
                          <a:endParaRPr lang="zh-CN" altLang="en-US" dirty="0"/>
                        </a:p>
                      </a:txBody>
                      <a:tcPr anchor="ctr"/>
                    </a:tc>
                    <a:tc>
                      <a:txBody>
                        <a:bodyPr/>
                        <a:lstStyle/>
                        <a:p>
                          <a:pPr algn="ctr"/>
                          <a:r>
                            <a:rPr lang="zh-CN" altLang="en-US" dirty="0"/>
                            <a:t>分组长度</a:t>
                          </a:r>
                          <a:endParaRPr lang="zh-CN" altLang="en-US" dirty="0"/>
                        </a:p>
                      </a:txBody>
                      <a:tcPr anchor="ctr"/>
                    </a:tc>
                    <a:tc>
                      <a:txBody>
                        <a:bodyPr/>
                        <a:lstStyle/>
                        <a:p>
                          <a:pPr algn="ctr"/>
                          <a:r>
                            <a:rPr lang="zh-CN" altLang="en-US" dirty="0"/>
                            <a:t>字长度</a:t>
                          </a:r>
                          <a:endParaRPr lang="zh-CN" altLang="en-US" dirty="0"/>
                        </a:p>
                      </a:txBody>
                      <a:tcPr anchor="ctr"/>
                    </a:tc>
                    <a:tc>
                      <a:txBody>
                        <a:bodyPr/>
                        <a:lstStyle/>
                        <a:p>
                          <a:pPr algn="ctr"/>
                          <a:r>
                            <a:rPr lang="zh-CN" altLang="en-US" dirty="0"/>
                            <a:t>消息摘要长度</a:t>
                          </a:r>
                          <a:endParaRPr lang="zh-CN" altLang="en-US" dirty="0"/>
                        </a:p>
                      </a:txBody>
                      <a:tcPr anchor="ctr"/>
                    </a:tc>
                  </a:tr>
                  <a:tr h="370840">
                    <a:tc>
                      <a:txBody>
                        <a:bodyPr/>
                        <a:lstStyle/>
                        <a:p>
                          <a:pPr algn="ctr"/>
                          <a:r>
                            <a:rPr lang="en-US" altLang="zh-CN" dirty="0"/>
                            <a:t>MD5</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64</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128</a:t>
                          </a:r>
                          <a:endParaRPr lang="zh-CN" altLang="en-US" dirty="0"/>
                        </a:p>
                      </a:txBody>
                      <a:tcPr anchor="ctr"/>
                    </a:tc>
                  </a:tr>
                  <a:tr h="370840">
                    <a:tc>
                      <a:txBody>
                        <a:bodyPr/>
                        <a:lstStyle/>
                        <a:p>
                          <a:pPr algn="ctr"/>
                          <a:r>
                            <a:rPr lang="en-US" altLang="zh-CN" dirty="0"/>
                            <a:t>SHA-1</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64</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160</a:t>
                          </a:r>
                          <a:endParaRPr lang="zh-CN" altLang="en-US" dirty="0"/>
                        </a:p>
                      </a:txBody>
                      <a:tcPr anchor="ctr"/>
                    </a:tc>
                  </a:tr>
                  <a:tr h="370840">
                    <a:tc>
                      <a:txBody>
                        <a:bodyPr/>
                        <a:lstStyle/>
                        <a:p>
                          <a:pPr algn="ctr"/>
                          <a:r>
                            <a:rPr lang="en-US" altLang="zh-CN" dirty="0"/>
                            <a:t>SHA-224</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64</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224</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SHA-256</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64</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256</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SHA-384</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128</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384</a:t>
                          </a:r>
                          <a:endParaRPr lang="zh-CN" altLang="en-US" dirty="0"/>
                        </a:p>
                      </a:txBody>
                      <a:tcPr anchor="ctr"/>
                    </a:tc>
                  </a:tr>
                  <a:tr h="370840">
                    <a:tc>
                      <a:txBody>
                        <a:bodyPr/>
                        <a:lstStyle/>
                        <a:p>
                          <a:pPr algn="ctr"/>
                          <a:r>
                            <a:rPr lang="en-US" altLang="zh-CN" dirty="0"/>
                            <a:t>SHA-512</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128</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512</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SHA-512/224</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128</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224</a:t>
                          </a:r>
                          <a:endParaRPr lang="zh-CN" altLang="en-US"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SHA-512/256</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&lt;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128</m:t>
                                    </m:r>
                                  </m:sup>
                                </m:sSup>
                              </m:oMath>
                            </m:oMathPara>
                          </a14:m>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256</a:t>
                          </a:r>
                          <a:endParaRPr lang="zh-CN" altLang="en-US" dirty="0"/>
                        </a:p>
                      </a:txBody>
                      <a:tcPr anchor="ctr"/>
                    </a:tc>
                  </a:tr>
                </a:tbl>
              </a:graphicData>
            </a:graphic>
          </p:graphicFrame>
        </mc:Choice>
        <mc:Fallback xmlns="">
          <p:graphicFrame>
            <p:nvGraphicFramePr>
              <p:cNvPr id="2" name="表格 1"/>
              <p:cNvGraphicFramePr>
                <a:graphicFrameLocks noGrp="1"/>
              </p:cNvGraphicFramePr>
              <p:nvPr/>
            </p:nvGraphicFramePr>
            <p:xfrm>
              <a:off x="1547664" y="1484784"/>
              <a:ext cx="6696744" cy="3332480"/>
            </p:xfrm>
            <a:graphic>
              <a:graphicData uri="http://schemas.openxmlformats.org/drawingml/2006/table">
                <a:tbl>
                  <a:tblPr firstRow="1" bandRow="1">
                    <a:tableStyleId>{5C22544A-7EE6-4342-B048-85BDC9FD1C3A}</a:tableStyleId>
                  </a:tblPr>
                  <a:tblGrid>
                    <a:gridCol w="1771521"/>
                    <a:gridCol w="1176655"/>
                    <a:gridCol w="1176655"/>
                    <a:gridCol w="905385"/>
                    <a:gridCol w="1666528"/>
                  </a:tblGrid>
                  <a:tr h="0">
                    <a:tc>
                      <a:txBody>
                        <a:bodyPr/>
                        <a:lstStyle/>
                        <a:p>
                          <a:pPr algn="ctr"/>
                          <a:endParaRPr lang="zh-CN" altLang="en-US" dirty="0"/>
                        </a:p>
                      </a:txBody>
                      <a:tcPr anchor="ctr"/>
                    </a:tc>
                    <a:tc>
                      <a:txBody>
                        <a:bodyPr/>
                        <a:lstStyle/>
                        <a:p>
                          <a:pPr algn="ctr"/>
                          <a:r>
                            <a:rPr lang="zh-CN" altLang="en-US" dirty="0"/>
                            <a:t>消息长度</a:t>
                          </a:r>
                          <a:endParaRPr lang="zh-CN" altLang="en-US" dirty="0"/>
                        </a:p>
                      </a:txBody>
                      <a:tcPr anchor="ctr"/>
                    </a:tc>
                    <a:tc>
                      <a:txBody>
                        <a:bodyPr/>
                        <a:lstStyle/>
                        <a:p>
                          <a:pPr algn="ctr"/>
                          <a:r>
                            <a:rPr lang="zh-CN" altLang="en-US" dirty="0"/>
                            <a:t>分组长度</a:t>
                          </a:r>
                          <a:endParaRPr lang="zh-CN" altLang="en-US" dirty="0"/>
                        </a:p>
                      </a:txBody>
                      <a:tcPr anchor="ctr"/>
                    </a:tc>
                    <a:tc>
                      <a:txBody>
                        <a:bodyPr/>
                        <a:lstStyle/>
                        <a:p>
                          <a:pPr algn="ctr"/>
                          <a:r>
                            <a:rPr lang="zh-CN" altLang="en-US" dirty="0"/>
                            <a:t>字长度</a:t>
                          </a:r>
                          <a:endParaRPr lang="zh-CN" altLang="en-US" dirty="0"/>
                        </a:p>
                      </a:txBody>
                      <a:tcPr anchor="ctr"/>
                    </a:tc>
                    <a:tc>
                      <a:txBody>
                        <a:bodyPr/>
                        <a:lstStyle/>
                        <a:p>
                          <a:pPr algn="ctr"/>
                          <a:r>
                            <a:rPr lang="zh-CN" altLang="en-US" dirty="0"/>
                            <a:t>消息摘要长度</a:t>
                          </a:r>
                          <a:endParaRPr lang="zh-CN" altLang="en-US" dirty="0"/>
                        </a:p>
                      </a:txBody>
                      <a:tcPr anchor="ctr"/>
                    </a:tc>
                  </a:tr>
                  <a:tr h="377825">
                    <a:tc>
                      <a:txBody>
                        <a:bodyPr/>
                        <a:lstStyle/>
                        <a:p>
                          <a:pPr algn="ctr"/>
                          <a:r>
                            <a:rPr lang="en-US" altLang="zh-CN" dirty="0"/>
                            <a:t>MD5</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128</a:t>
                          </a:r>
                          <a:endParaRPr lang="zh-CN" altLang="en-US" dirty="0"/>
                        </a:p>
                      </a:txBody>
                      <a:tcPr anchor="ctr"/>
                    </a:tc>
                  </a:tr>
                  <a:tr h="377825">
                    <a:tc>
                      <a:txBody>
                        <a:bodyPr/>
                        <a:lstStyle/>
                        <a:p>
                          <a:pPr algn="ctr"/>
                          <a:r>
                            <a:rPr lang="en-US" altLang="zh-CN" dirty="0"/>
                            <a:t>SHA-1</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160</a:t>
                          </a:r>
                          <a:endParaRPr lang="zh-CN" altLang="en-US" dirty="0"/>
                        </a:p>
                      </a:txBody>
                      <a:tcPr anchor="ctr"/>
                    </a:tc>
                  </a:tr>
                  <a:tr h="377825">
                    <a:tc>
                      <a:txBody>
                        <a:bodyPr/>
                        <a:lstStyle/>
                        <a:p>
                          <a:pPr algn="ctr"/>
                          <a:r>
                            <a:rPr lang="en-US" altLang="zh-CN" dirty="0"/>
                            <a:t>SHA-224</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224</a:t>
                          </a:r>
                          <a:endParaRPr lang="zh-CN" altLang="en-US" dirty="0"/>
                        </a:p>
                      </a:txBody>
                      <a:tcPr anchor="ctr"/>
                    </a:tc>
                  </a:tr>
                  <a:tr h="377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SHA-256</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512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32</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256</a:t>
                          </a:r>
                          <a:endParaRPr lang="zh-CN" altLang="en-US" dirty="0"/>
                        </a:p>
                      </a:txBody>
                      <a:tcPr anchor="ctr"/>
                    </a:tc>
                  </a:tr>
                  <a:tr h="377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SHA-384</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384</a:t>
                          </a:r>
                          <a:endParaRPr lang="zh-CN" altLang="en-US" dirty="0"/>
                        </a:p>
                      </a:txBody>
                      <a:tcPr anchor="ctr"/>
                    </a:tc>
                  </a:tr>
                  <a:tr h="377825">
                    <a:tc>
                      <a:txBody>
                        <a:bodyPr/>
                        <a:lstStyle/>
                        <a:p>
                          <a:pPr algn="ctr"/>
                          <a:r>
                            <a:rPr lang="en-US" altLang="zh-CN" dirty="0"/>
                            <a:t>SHA-512</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algn="ctr"/>
                          <a:r>
                            <a:rPr lang="en-US" altLang="zh-CN" dirty="0"/>
                            <a:t>512</a:t>
                          </a:r>
                          <a:endParaRPr lang="zh-CN" altLang="en-US" dirty="0"/>
                        </a:p>
                      </a:txBody>
                      <a:tcPr anchor="ctr"/>
                    </a:tc>
                  </a:tr>
                  <a:tr h="377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SHA-512/224</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224</a:t>
                          </a:r>
                          <a:endParaRPr lang="zh-CN" altLang="en-US" dirty="0"/>
                        </a:p>
                      </a:txBody>
                      <a:tcPr anchor="ctr"/>
                    </a:tc>
                  </a:tr>
                  <a:tr h="377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SHA-512/256</a:t>
                          </a:r>
                          <a:endParaRPr lang="zh-CN" altLang="en-US" dirty="0"/>
                        </a:p>
                      </a:txBody>
                      <a:tcPr anchor="ctr"/>
                    </a:tc>
                    <a:tc>
                      <a:txBody>
                        <a:bodyPr/>
                        <a:lstStyle/>
                        <a:p>
                          <a:endParaRPr lang="zh-CN"/>
                        </a:p>
                      </a:txBody>
                      <a:tcPr anchor="ctr">
                        <a:blipFill>
                          <a:blip r:embed="rId1"/>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1024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rPr>
                            <a:t>64</a:t>
                          </a:r>
                          <a:endParaRPr kumimoji="0" lang="zh-CN" altLang="en-US" sz="1800" b="0" i="0" u="none" strike="noStrike" kern="1200" cap="none" spc="0" normalizeH="0" baseline="0" noProof="0" dirty="0">
                            <a:ln>
                              <a:noFill/>
                            </a:ln>
                            <a:solidFill>
                              <a:prstClr val="black"/>
                            </a:solidFill>
                            <a:effectLst/>
                            <a:uLnTx/>
                            <a:uFillTx/>
                            <a:latin typeface="Lucida Sans Unicode" panose="020B0602030504020204"/>
                            <a:ea typeface="黑体" panose="02010609060101010101" pitchFamily="49"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256</a:t>
                          </a:r>
                          <a:endParaRPr lang="zh-CN" altLang="en-US" dirty="0"/>
                        </a:p>
                      </a:txBody>
                      <a:tcPr anchor="ctr"/>
                    </a:tc>
                  </a:tr>
                </a:tbl>
              </a:graphicData>
            </a:graphic>
          </p:graphicFrame>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268760"/>
            <a:ext cx="8229600" cy="4525963"/>
          </a:xfrm>
        </p:spPr>
        <p:txBody>
          <a:bodyPr>
            <a:noAutofit/>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密码学</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函数是用途最多的密码算法，它被广泛应用于各种不同的安全应用和网络协议中。首先考虑密码学</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函数的应用范围。</a:t>
            </a:r>
            <a:endParaRPr kumimoji="1" lang="en-US" altLang="zh-CN" sz="2800" kern="0" dirty="0">
              <a:solidFill>
                <a:srgbClr val="E24C05"/>
              </a:solidFill>
              <a:latin typeface="Tahoma" panose="020B0604030504040204"/>
              <a:ea typeface="宋体" panose="02010600030101010101" pitchFamily="2" charset="-122"/>
            </a:endParaRPr>
          </a:p>
          <a:p>
            <a:pPr marL="514350" lvl="0" indent="-514350" eaLnBrk="1" hangingPunct="1">
              <a:lnSpc>
                <a:spcPct val="120000"/>
              </a:lnSpc>
              <a:spcBef>
                <a:spcPct val="20000"/>
              </a:spcBef>
              <a:buClr>
                <a:srgbClr val="40458C"/>
              </a:buClr>
              <a:buSzTx/>
              <a:buFont typeface="+mj-lt"/>
              <a:buAutoNum type="arabicPeriod"/>
            </a:pPr>
            <a:r>
              <a:rPr kumimoji="1" lang="zh-CN" altLang="en-US" sz="2800" kern="0" dirty="0">
                <a:solidFill>
                  <a:srgbClr val="E24C05"/>
                </a:solidFill>
                <a:latin typeface="Tahoma" panose="020B0604030504040204"/>
                <a:ea typeface="宋体" panose="02010600030101010101" pitchFamily="2" charset="-122"/>
              </a:rPr>
              <a:t>消息认证</a:t>
            </a:r>
            <a:endParaRPr kumimoji="1" lang="en-US" altLang="zh-CN" sz="2400" kern="0" dirty="0">
              <a:solidFill>
                <a:srgbClr val="40458C"/>
              </a:solidFill>
              <a:latin typeface="黑体" panose="02010609060101010101" pitchFamily="49" charset="-122"/>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消息认证是用来验证消息完整性的一种机制或服务。</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消息认证确保收到的数据确实和发送时的一样</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即没有修改、插入、删除或重放</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通常还要求消息认证机制确保发送方声称的身份是真实有效的。</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当</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函数用于提供消息认证功能时，</a:t>
            </a:r>
            <a:r>
              <a:rPr kumimoji="1" lang="en-US" altLang="zh-CN" sz="2000" b="1" kern="0" dirty="0">
                <a:solidFill>
                  <a:srgbClr val="000000"/>
                </a:solidFill>
                <a:latin typeface="Tahoma" panose="020B0604030504040204"/>
                <a:ea typeface="宋体" panose="02010600030101010101" pitchFamily="2" charset="-122"/>
              </a:rPr>
              <a:t>Hash</a:t>
            </a:r>
            <a:r>
              <a:rPr kumimoji="1" lang="zh-CN" altLang="en-US" sz="2000" b="1" kern="0" dirty="0">
                <a:solidFill>
                  <a:srgbClr val="000000"/>
                </a:solidFill>
                <a:latin typeface="Tahoma" panose="020B0604030504040204"/>
                <a:ea typeface="宋体" panose="02010600030101010101" pitchFamily="2" charset="-122"/>
              </a:rPr>
              <a:t>函数值通常称为消息摘要。</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11.1 </a:t>
            </a:r>
            <a:r>
              <a:rPr lang="zh-CN" altLang="en-US" sz="2800" dirty="0">
                <a:solidFill>
                  <a:srgbClr val="000000"/>
                </a:solidFill>
                <a:latin typeface="黑体" panose="02010609060101010101" pitchFamily="49" charset="-122"/>
              </a:rPr>
              <a:t>密码学</a:t>
            </a:r>
            <a:r>
              <a:rPr lang="en-US" altLang="zh-CN" sz="2800" dirty="0">
                <a:solidFill>
                  <a:srgbClr val="000000"/>
                </a:solidFill>
                <a:latin typeface="黑体" panose="02010609060101010101" pitchFamily="49" charset="-122"/>
              </a:rPr>
              <a:t>Hash</a:t>
            </a:r>
            <a:r>
              <a:rPr lang="zh-CN" altLang="en-US" sz="2800" dirty="0">
                <a:solidFill>
                  <a:srgbClr val="000000"/>
                </a:solidFill>
                <a:latin typeface="黑体" panose="02010609060101010101" pitchFamily="49" charset="-122"/>
              </a:rPr>
              <a:t>函数的应用</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5940152" y="0"/>
            <a:ext cx="319792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第十一章 </a:t>
            </a:r>
            <a:r>
              <a:rPr lang="en-US" altLang="zh-CN" sz="2000" dirty="0">
                <a:solidFill>
                  <a:srgbClr val="0070C0"/>
                </a:solidFill>
              </a:rPr>
              <a:t>– </a:t>
            </a:r>
            <a:r>
              <a:rPr lang="zh-CN" altLang="en-US" sz="2000" dirty="0">
                <a:solidFill>
                  <a:srgbClr val="0070C0"/>
                </a:solidFill>
              </a:rPr>
              <a:t>密码学</a:t>
            </a:r>
            <a:r>
              <a:rPr lang="en-US" altLang="zh-CN" sz="2000" dirty="0">
                <a:solidFill>
                  <a:srgbClr val="0070C0"/>
                </a:solidFill>
              </a:rPr>
              <a:t>Hash</a:t>
            </a:r>
            <a:r>
              <a:rPr lang="zh-CN" altLang="en-US" sz="2000" dirty="0">
                <a:solidFill>
                  <a:srgbClr val="0070C0"/>
                </a:solidFill>
              </a:rPr>
              <a:t>函数</a:t>
            </a:r>
            <a:endParaRPr lang="en-US" altLang="zh-CN" sz="2000" dirty="0">
              <a:solidFill>
                <a:srgbClr val="0070C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2005</a:t>
                </a:r>
                <a:r>
                  <a:rPr lang="zh-CN" altLang="en-US" sz="1800" b="1" kern="0" dirty="0">
                    <a:solidFill>
                      <a:srgbClr val="000000"/>
                    </a:solidFill>
                    <a:latin typeface="Tahoma" panose="020B0604030504040204"/>
                    <a:ea typeface="宋体" panose="02010600030101010101" pitchFamily="2" charset="-122"/>
                  </a:rPr>
                  <a:t>年，</a:t>
                </a:r>
                <a:r>
                  <a:rPr lang="en-US" altLang="zh-CN" sz="1800" b="1" kern="0" dirty="0">
                    <a:solidFill>
                      <a:srgbClr val="000000"/>
                    </a:solidFill>
                    <a:latin typeface="Tahoma" panose="020B0604030504040204"/>
                    <a:ea typeface="宋体" panose="02010600030101010101" pitchFamily="2" charset="-122"/>
                  </a:rPr>
                  <a:t>NIST</a:t>
                </a:r>
                <a:r>
                  <a:rPr lang="zh-CN" altLang="en-US" sz="1800" b="1" kern="0" dirty="0">
                    <a:solidFill>
                      <a:srgbClr val="000000"/>
                    </a:solidFill>
                    <a:latin typeface="Tahoma" panose="020B0604030504040204"/>
                    <a:ea typeface="宋体" panose="02010600030101010101" pitchFamily="2" charset="-122"/>
                  </a:rPr>
                  <a:t>宣布了逐步废除</a:t>
                </a:r>
                <a:r>
                  <a:rPr lang="en-US" altLang="zh-CN" sz="1800" b="1" kern="0" dirty="0">
                    <a:solidFill>
                      <a:srgbClr val="000000"/>
                    </a:solidFill>
                    <a:latin typeface="Tahoma" panose="020B0604030504040204"/>
                    <a:ea typeface="宋体" panose="02010600030101010101" pitchFamily="2" charset="-122"/>
                  </a:rPr>
                  <a:t>SHA-1</a:t>
                </a:r>
                <a:r>
                  <a:rPr lang="zh-CN" altLang="en-US" sz="1800" b="1" kern="0" dirty="0">
                    <a:solidFill>
                      <a:srgbClr val="000000"/>
                    </a:solidFill>
                    <a:latin typeface="Tahoma" panose="020B0604030504040204"/>
                    <a:ea typeface="宋体" panose="02010600030101010101" pitchFamily="2" charset="-122"/>
                  </a:rPr>
                  <a:t>的意图，计划到</a:t>
                </a:r>
                <a:r>
                  <a:rPr lang="en-US" altLang="zh-CN" sz="1800" b="1" kern="0" dirty="0">
                    <a:solidFill>
                      <a:srgbClr val="000000"/>
                    </a:solidFill>
                    <a:latin typeface="Tahoma" panose="020B0604030504040204"/>
                    <a:ea typeface="宋体" panose="02010600030101010101" pitchFamily="2" charset="-122"/>
                  </a:rPr>
                  <a:t>2010</a:t>
                </a:r>
                <a:r>
                  <a:rPr lang="zh-CN" altLang="en-US" sz="1800" b="1" kern="0" dirty="0">
                    <a:solidFill>
                      <a:srgbClr val="000000"/>
                    </a:solidFill>
                    <a:latin typeface="Tahoma" panose="020B0604030504040204"/>
                    <a:ea typeface="宋体" panose="02010600030101010101" pitchFamily="2" charset="-122"/>
                  </a:rPr>
                  <a:t>年逐步转而依赖</a:t>
                </a:r>
                <a:r>
                  <a:rPr lang="en-US" altLang="zh-CN" sz="1800" b="1" kern="0" dirty="0">
                    <a:solidFill>
                      <a:srgbClr val="000000"/>
                    </a:solidFill>
                    <a:latin typeface="Tahoma" panose="020B0604030504040204"/>
                    <a:ea typeface="宋体" panose="02010600030101010101" pitchFamily="2" charset="-122"/>
                  </a:rPr>
                  <a:t>SHA-2</a:t>
                </a:r>
                <a:r>
                  <a:rPr lang="zh-CN" altLang="en-US" sz="1800" b="1" kern="0" dirty="0">
                    <a:solidFill>
                      <a:srgbClr val="000000"/>
                    </a:solidFill>
                    <a:latin typeface="Tahoma" panose="020B0604030504040204"/>
                    <a:ea typeface="宋体" panose="02010600030101010101" pitchFamily="2" charset="-122"/>
                  </a:rPr>
                  <a:t>的其他版本。此后不久，一个研究小组（</a:t>
                </a:r>
                <a:r>
                  <a:rPr lang="zh-CN" altLang="en-US" sz="1800" b="1" kern="0" dirty="0">
                    <a:solidFill>
                      <a:srgbClr val="FF0000"/>
                    </a:solidFill>
                    <a:latin typeface="Tahoma" panose="020B0604030504040204"/>
                    <a:ea typeface="宋体" panose="02010600030101010101" pitchFamily="2" charset="-122"/>
                  </a:rPr>
                  <a:t>王小云院士</a:t>
                </a:r>
                <a:r>
                  <a:rPr lang="zh-CN" altLang="en-US" sz="1800" b="1" kern="0" dirty="0">
                    <a:solidFill>
                      <a:srgbClr val="000000"/>
                    </a:solidFill>
                    <a:latin typeface="Tahoma" panose="020B0604030504040204"/>
                    <a:ea typeface="宋体" panose="02010600030101010101" pitchFamily="2" charset="-122"/>
                  </a:rPr>
                  <a:t>）给出了一种攻击，用</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𝟔𝟗</m:t>
                        </m:r>
                      </m:sup>
                    </m:sSup>
                  </m:oMath>
                </a14:m>
                <a:r>
                  <a:rPr lang="zh-CN" altLang="en-US" sz="1800" b="1" kern="0" dirty="0">
                    <a:solidFill>
                      <a:srgbClr val="000000"/>
                    </a:solidFill>
                    <a:latin typeface="Tahoma" panose="020B0604030504040204"/>
                    <a:ea typeface="宋体" panose="02010600030101010101" pitchFamily="2" charset="-122"/>
                  </a:rPr>
                  <a:t>次操作可以找到两个独立的消息使它们有相同的</a:t>
                </a:r>
                <a:r>
                  <a:rPr lang="en-US" altLang="zh-CN" sz="1800" b="1" kern="0" dirty="0">
                    <a:solidFill>
                      <a:srgbClr val="000000"/>
                    </a:solidFill>
                    <a:latin typeface="Tahoma" panose="020B0604030504040204"/>
                    <a:ea typeface="宋体" panose="02010600030101010101" pitchFamily="2" charset="-122"/>
                  </a:rPr>
                  <a:t>SHA-1</a:t>
                </a:r>
                <a:r>
                  <a:rPr lang="zh-CN" altLang="en-US" sz="1800" b="1" kern="0" dirty="0">
                    <a:solidFill>
                      <a:srgbClr val="000000"/>
                    </a:solidFill>
                    <a:latin typeface="Tahoma" panose="020B0604030504040204"/>
                    <a:ea typeface="宋体" panose="02010600030101010101" pitchFamily="2" charset="-122"/>
                  </a:rPr>
                  <a:t>值，而以前认为要找到一个</a:t>
                </a:r>
                <a:r>
                  <a:rPr lang="en-US" altLang="zh-CN" sz="1800" b="1" kern="0" dirty="0">
                    <a:solidFill>
                      <a:srgbClr val="000000"/>
                    </a:solidFill>
                    <a:latin typeface="Tahoma" panose="020B0604030504040204"/>
                    <a:ea typeface="宋体" panose="02010600030101010101" pitchFamily="2" charset="-122"/>
                  </a:rPr>
                  <a:t>SHA-1</a:t>
                </a:r>
                <a:r>
                  <a:rPr lang="zh-CN" altLang="en-US" sz="1800" b="1" kern="0" dirty="0">
                    <a:solidFill>
                      <a:srgbClr val="000000"/>
                    </a:solidFill>
                    <a:latin typeface="Tahoma" panose="020B0604030504040204"/>
                    <a:ea typeface="宋体" panose="02010600030101010101" pitchFamily="2" charset="-122"/>
                  </a:rPr>
                  <a:t>碰撞需要</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𝟖𝟎</m:t>
                        </m:r>
                      </m:sup>
                    </m:sSup>
                  </m:oMath>
                </a14:m>
                <a:r>
                  <a:rPr lang="zh-CN" altLang="en-US" sz="1800" b="1" kern="0" dirty="0">
                    <a:solidFill>
                      <a:srgbClr val="000000"/>
                    </a:solidFill>
                    <a:latin typeface="Tahoma" panose="020B0604030504040204"/>
                    <a:ea typeface="宋体" panose="02010600030101010101" pitchFamily="2" charset="-122"/>
                  </a:rPr>
                  <a:t>次操作，所需操作大为减少。这一结果加速了向</a:t>
                </a:r>
                <a:r>
                  <a:rPr lang="en-US" altLang="zh-CN" sz="1800" b="1" kern="0" dirty="0">
                    <a:solidFill>
                      <a:srgbClr val="000000"/>
                    </a:solidFill>
                    <a:latin typeface="Tahoma" panose="020B0604030504040204"/>
                    <a:ea typeface="宋体" panose="02010600030101010101" pitchFamily="2" charset="-122"/>
                  </a:rPr>
                  <a:t>SHA-2</a:t>
                </a:r>
                <a:r>
                  <a:rPr lang="zh-CN" altLang="en-US" sz="1800" b="1" kern="0" dirty="0">
                    <a:solidFill>
                      <a:srgbClr val="000000"/>
                    </a:solidFill>
                    <a:latin typeface="Tahoma" panose="020B0604030504040204"/>
                    <a:ea typeface="宋体" panose="02010600030101010101" pitchFamily="2" charset="-122"/>
                  </a:rPr>
                  <a:t>版本的过渡。</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1217"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188640"/>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a:pPr>
                <a:r>
                  <a:rPr lang="en-US" altLang="zh-CN" sz="2400" kern="0" dirty="0">
                    <a:solidFill>
                      <a:srgbClr val="E24C05"/>
                    </a:solidFill>
                    <a:latin typeface="Tahoma" panose="020B0604030504040204"/>
                    <a:ea typeface="宋体" panose="02010600030101010101" pitchFamily="2" charset="-122"/>
                  </a:rPr>
                  <a:t>SHA-512</a:t>
                </a:r>
                <a:r>
                  <a:rPr lang="zh-CN" altLang="en-US" sz="2400" kern="0" dirty="0">
                    <a:solidFill>
                      <a:srgbClr val="E24C05"/>
                    </a:solidFill>
                    <a:latin typeface="Tahoma" panose="020B0604030504040204"/>
                    <a:ea typeface="宋体" panose="02010600030101010101" pitchFamily="2" charset="-122"/>
                  </a:rPr>
                  <a:t>逻辑</a:t>
                </a:r>
                <a:endParaRPr lang="en-US" altLang="zh-CN" sz="2000" kern="0" dirty="0">
                  <a:solidFill>
                    <a:srgbClr val="40458C"/>
                  </a:solidFill>
                  <a:latin typeface="黑体" panose="02010609060101010101" pitchFamily="49" charset="-122"/>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算法的输入是最大长度小于</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𝟏𝟐𝟖</m:t>
                        </m:r>
                      </m:sup>
                    </m:sSup>
                  </m:oMath>
                </a14:m>
                <a:r>
                  <a:rPr lang="zh-CN" altLang="en-US" sz="1800" b="1" kern="0" dirty="0">
                    <a:solidFill>
                      <a:srgbClr val="000000"/>
                    </a:solidFill>
                    <a:latin typeface="Tahoma" panose="020B0604030504040204"/>
                    <a:ea typeface="宋体" panose="02010600030101010101" pitchFamily="2" charset="-122"/>
                  </a:rPr>
                  <a:t>位的消息，输出是</a:t>
                </a:r>
                <a:r>
                  <a:rPr lang="en-US" altLang="zh-CN" sz="1800" b="1" kern="0" dirty="0">
                    <a:solidFill>
                      <a:srgbClr val="000000"/>
                    </a:solidFill>
                    <a:latin typeface="Tahoma" panose="020B0604030504040204"/>
                    <a:ea typeface="宋体" panose="02010600030101010101" pitchFamily="2" charset="-122"/>
                  </a:rPr>
                  <a:t>512</a:t>
                </a:r>
                <a:r>
                  <a:rPr lang="zh-CN" altLang="en-US" sz="1800" b="1" kern="0" dirty="0">
                    <a:solidFill>
                      <a:srgbClr val="000000"/>
                    </a:solidFill>
                    <a:latin typeface="Tahoma" panose="020B0604030504040204"/>
                    <a:ea typeface="宋体" panose="02010600030101010101" pitchFamily="2" charset="-122"/>
                  </a:rPr>
                  <a:t>位的消息摘要。输入消息以</a:t>
                </a:r>
                <a:r>
                  <a:rPr lang="en-US" altLang="zh-CN" sz="1800" b="1" kern="0" dirty="0">
                    <a:solidFill>
                      <a:srgbClr val="000000"/>
                    </a:solidFill>
                    <a:latin typeface="Tahoma" panose="020B0604030504040204"/>
                    <a:ea typeface="宋体" panose="02010600030101010101" pitchFamily="2" charset="-122"/>
                  </a:rPr>
                  <a:t>1024</a:t>
                </a:r>
                <a:r>
                  <a:rPr lang="zh-CN" altLang="en-US" sz="1800" b="1" kern="0" dirty="0">
                    <a:solidFill>
                      <a:srgbClr val="000000"/>
                    </a:solidFill>
                    <a:latin typeface="Tahoma" panose="020B0604030504040204"/>
                    <a:ea typeface="宋体" panose="02010600030101010101" pitchFamily="2" charset="-122"/>
                  </a:rPr>
                  <a:t>位的分组为单位进行处理。处理消息、输入摘要的总体过程如图所示：</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188640"/>
                <a:ext cx="8229600" cy="5315198"/>
              </a:xfrm>
              <a:prstGeom prst="rect">
                <a:avLst/>
              </a:prstGeom>
              <a:blipFill rotWithShape="1">
                <a:blip r:embed="rId1"/>
                <a:stretch>
                  <a:fillRect l="-2" t="-1" r="-360"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035" y="1844824"/>
            <a:ext cx="6093309" cy="48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625475" lvl="2" indent="0" eaLnBrk="1" hangingPunct="1">
                  <a:lnSpc>
                    <a:spcPct val="130000"/>
                  </a:lnSpc>
                  <a:spcBef>
                    <a:spcPct val="20000"/>
                  </a:spcBef>
                  <a:buClr>
                    <a:srgbClr val="4768F5"/>
                  </a:buClr>
                  <a:buSzPct val="60000"/>
                  <a:buNone/>
                </a:pPr>
                <a:r>
                  <a:rPr lang="zh-CN" altLang="en-US" sz="1800" b="1" kern="0" dirty="0">
                    <a:solidFill>
                      <a:srgbClr val="000000"/>
                    </a:solidFill>
                    <a:latin typeface="Tahoma" panose="020B0604030504040204"/>
                    <a:ea typeface="宋体" panose="02010600030101010101" pitchFamily="2" charset="-122"/>
                  </a:rPr>
                  <a:t>算法处理消息、输入摘要的总体过程包含下列步骤：</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步骤</a:t>
                </a:r>
                <a:r>
                  <a:rPr lang="en-US" altLang="zh-CN" sz="1800" b="1" kern="0" dirty="0">
                    <a:solidFill>
                      <a:srgbClr val="000000"/>
                    </a:solidFill>
                    <a:latin typeface="Tahoma" panose="020B0604030504040204"/>
                    <a:ea typeface="宋体" panose="02010600030101010101" pitchFamily="2" charset="-122"/>
                  </a:rPr>
                  <a:t>1</a:t>
                </a:r>
                <a:r>
                  <a:rPr lang="zh-CN" altLang="en-US" sz="1800" b="1" kern="0" dirty="0">
                    <a:solidFill>
                      <a:srgbClr val="000000"/>
                    </a:solidFill>
                    <a:latin typeface="Tahoma" panose="020B0604030504040204"/>
                    <a:ea typeface="宋体" panose="02010600030101010101" pitchFamily="2" charset="-122"/>
                  </a:rPr>
                  <a:t>：</a:t>
                </a:r>
                <a:r>
                  <a:rPr lang="zh-CN" altLang="en-US" sz="1800" b="1" kern="0" dirty="0">
                    <a:solidFill>
                      <a:srgbClr val="FF0000"/>
                    </a:solidFill>
                    <a:latin typeface="Tahoma" panose="020B0604030504040204"/>
                    <a:ea typeface="宋体" panose="02010600030101010101" pitchFamily="2" charset="-122"/>
                  </a:rPr>
                  <a:t>附加填充位。</a:t>
                </a:r>
                <a:r>
                  <a:rPr lang="zh-CN" altLang="en-US" sz="1800" b="1" kern="0" dirty="0">
                    <a:solidFill>
                      <a:srgbClr val="000000"/>
                    </a:solidFill>
                    <a:latin typeface="Tahoma" panose="020B0604030504040204"/>
                    <a:ea typeface="宋体" panose="02010600030101010101" pitchFamily="2" charset="-122"/>
                  </a:rPr>
                  <a:t>填充消息使其长度模</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𝟏𝟎𝟐𝟒</m:t>
                    </m:r>
                  </m:oMath>
                </a14:m>
                <a:r>
                  <a:rPr lang="zh-CN" altLang="en-US" sz="1800" b="1" kern="0" dirty="0">
                    <a:solidFill>
                      <a:srgbClr val="000000"/>
                    </a:solidFill>
                    <a:latin typeface="Tahoma" panose="020B0604030504040204"/>
                    <a:ea typeface="宋体" panose="02010600030101010101" pitchFamily="2" charset="-122"/>
                  </a:rPr>
                  <a:t>与</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𝟖𝟗𝟔</m:t>
                    </m:r>
                  </m:oMath>
                </a14:m>
                <a:r>
                  <a:rPr lang="zh-CN" altLang="en-US" sz="1800" b="1" kern="0" dirty="0">
                    <a:solidFill>
                      <a:srgbClr val="000000"/>
                    </a:solidFill>
                    <a:latin typeface="Tahoma" panose="020B0604030504040204"/>
                    <a:ea typeface="宋体" panose="02010600030101010101" pitchFamily="2" charset="-122"/>
                  </a:rPr>
                  <a:t>同余</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即</a:t>
                </a:r>
                <a14:m>
                  <m:oMath xmlns:m="http://schemas.openxmlformats.org/officeDocument/2006/math">
                    <m:r>
                      <a:rPr lang="zh-CN" altLang="en-US" sz="1800" b="1" i="1" kern="0" dirty="0" smtClean="0">
                        <a:solidFill>
                          <a:srgbClr val="000000"/>
                        </a:solidFill>
                        <a:latin typeface="Cambria Math" panose="02040503050406030204" pitchFamily="18" charset="0"/>
                        <a:ea typeface="宋体" panose="02010600030101010101" pitchFamily="2" charset="-122"/>
                      </a:rPr>
                      <m:t>长度</m:t>
                    </m:r>
                    <m:r>
                      <a:rPr lang="en-US" altLang="zh-CN" sz="1800" b="1" i="1" kern="0" dirty="0">
                        <a:solidFill>
                          <a:srgbClr val="000000"/>
                        </a:solidFill>
                        <a:latin typeface="Cambria Math" panose="02040503050406030204" pitchFamily="18" charset="0"/>
                        <a:ea typeface="宋体" panose="02010600030101010101" pitchFamily="2" charset="-122"/>
                      </a:rPr>
                      <m:t>=</m:t>
                    </m:r>
                    <m:r>
                      <a:rPr lang="en-US" altLang="zh-CN" sz="1800" b="1" i="1" kern="0" dirty="0">
                        <a:solidFill>
                          <a:srgbClr val="000000"/>
                        </a:solidFill>
                        <a:latin typeface="Cambria Math" panose="02040503050406030204" pitchFamily="18" charset="0"/>
                        <a:ea typeface="宋体" panose="02010600030101010101" pitchFamily="2" charset="-122"/>
                      </a:rPr>
                      <m:t>𝟖𝟗𝟔</m:t>
                    </m:r>
                    <m:r>
                      <a:rPr lang="en-US" altLang="zh-CN" sz="1800" b="1" i="1" kern="0" dirty="0">
                        <a:solidFill>
                          <a:srgbClr val="000000"/>
                        </a:solidFill>
                        <a:latin typeface="Cambria Math" panose="02040503050406030204" pitchFamily="18" charset="0"/>
                        <a:ea typeface="宋体" panose="02010600030101010101" pitchFamily="2" charset="-122"/>
                      </a:rPr>
                      <m:t>(</m:t>
                    </m:r>
                    <m:r>
                      <a:rPr lang="en-US" altLang="zh-CN" sz="1800" b="1" i="1" kern="0" dirty="0">
                        <a:solidFill>
                          <a:srgbClr val="000000"/>
                        </a:solidFill>
                        <a:latin typeface="Cambria Math" panose="02040503050406030204" pitchFamily="18" charset="0"/>
                        <a:ea typeface="宋体" panose="02010600030101010101" pitchFamily="2" charset="-122"/>
                      </a:rPr>
                      <m:t>𝒎𝒐𝒅</m:t>
                    </m:r>
                    <m:r>
                      <a:rPr lang="en-US" altLang="zh-CN" sz="1800" b="1" i="1" kern="0" dirty="0">
                        <a:solidFill>
                          <a:srgbClr val="000000"/>
                        </a:solidFill>
                        <a:latin typeface="Cambria Math" panose="02040503050406030204" pitchFamily="18" charset="0"/>
                        <a:ea typeface="宋体" panose="02010600030101010101" pitchFamily="2" charset="-122"/>
                      </a:rPr>
                      <m:t> </m:t>
                    </m:r>
                    <m:r>
                      <a:rPr lang="en-US" altLang="zh-CN" sz="1800" b="1" i="1" kern="0" dirty="0">
                        <a:solidFill>
                          <a:srgbClr val="000000"/>
                        </a:solidFill>
                        <a:latin typeface="Cambria Math" panose="02040503050406030204" pitchFamily="18" charset="0"/>
                        <a:ea typeface="宋体" panose="02010600030101010101" pitchFamily="2" charset="-122"/>
                      </a:rPr>
                      <m:t>𝟏𝟎𝟐𝟒</m:t>
                    </m:r>
                    <m:r>
                      <a:rPr lang="en-US" altLang="zh-CN" sz="1800" b="1" i="1" kern="0" dirty="0">
                        <a:solidFill>
                          <a:srgbClr val="000000"/>
                        </a:solidFill>
                        <a:latin typeface="Cambria Math" panose="02040503050406030204" pitchFamily="18" charset="0"/>
                        <a:ea typeface="宋体" panose="02010600030101010101" pitchFamily="2" charset="-122"/>
                      </a:rPr>
                      <m:t>)</m:t>
                    </m:r>
                  </m:oMath>
                </a14:m>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，即使消息已经满足上述长度要求，仍然需要进行填充，因此填充位数在</a:t>
                </a:r>
                <a14:m>
                  <m:oMath xmlns:m="http://schemas.openxmlformats.org/officeDocument/2006/math">
                    <m:r>
                      <a:rPr lang="en-US" altLang="zh-CN" sz="1800" b="1" i="1" kern="0" smtClean="0">
                        <a:solidFill>
                          <a:srgbClr val="000000"/>
                        </a:solidFill>
                        <a:latin typeface="Cambria Math" panose="02040503050406030204" pitchFamily="18" charset="0"/>
                        <a:ea typeface="宋体" panose="02010600030101010101" pitchFamily="2" charset="-122"/>
                      </a:rPr>
                      <m:t>𝟏</m:t>
                    </m:r>
                    <m:r>
                      <a:rPr lang="en-US" altLang="zh-CN" sz="1800" b="1" i="1" kern="0" smtClean="0">
                        <a:solidFill>
                          <a:srgbClr val="000000"/>
                        </a:solidFill>
                        <a:latin typeface="Cambria Math" panose="02040503050406030204" pitchFamily="18" charset="0"/>
                        <a:ea typeface="Cambria Math" panose="02040503050406030204"/>
                      </a:rPr>
                      <m:t>~</m:t>
                    </m:r>
                    <m:r>
                      <a:rPr lang="en-US" altLang="zh-CN" sz="1800" b="1" i="1" kern="0" smtClean="0">
                        <a:solidFill>
                          <a:srgbClr val="000000"/>
                        </a:solidFill>
                        <a:latin typeface="Cambria Math" panose="02040503050406030204" pitchFamily="18" charset="0"/>
                        <a:ea typeface="Cambria Math" panose="02040503050406030204"/>
                      </a:rPr>
                      <m:t>𝟏𝟎𝟐𝟒</m:t>
                    </m:r>
                  </m:oMath>
                </a14:m>
                <a:r>
                  <a:rPr lang="zh-CN" altLang="en-US" sz="1800" b="1" kern="0" dirty="0">
                    <a:solidFill>
                      <a:srgbClr val="000000"/>
                    </a:solidFill>
                    <a:latin typeface="Tahoma" panose="020B0604030504040204"/>
                    <a:ea typeface="宋体" panose="02010600030101010101" pitchFamily="2" charset="-122"/>
                  </a:rPr>
                  <a:t>之间。填充由一个</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m:t>
                    </m:r>
                  </m:oMath>
                </a14:m>
                <a:r>
                  <a:rPr lang="zh-CN" altLang="en-US" sz="1800" b="1" kern="0" dirty="0">
                    <a:solidFill>
                      <a:srgbClr val="000000"/>
                    </a:solidFill>
                    <a:latin typeface="Tahoma" panose="020B0604030504040204"/>
                    <a:ea typeface="宋体" panose="02010600030101010101" pitchFamily="2" charset="-122"/>
                  </a:rPr>
                  <a:t>和后续的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𝟎</m:t>
                    </m:r>
                  </m:oMath>
                </a14:m>
                <a:r>
                  <a:rPr lang="zh-CN" altLang="en-US" sz="1800" b="1" kern="0" dirty="0">
                    <a:solidFill>
                      <a:srgbClr val="000000"/>
                    </a:solidFill>
                    <a:latin typeface="Tahoma" panose="020B0604030504040204"/>
                    <a:ea typeface="宋体" panose="02010600030101010101" pitchFamily="2" charset="-122"/>
                  </a:rPr>
                  <a:t>组成。</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步骤</a:t>
                </a:r>
                <a:r>
                  <a:rPr lang="en-US" altLang="zh-CN" sz="1800" b="1" kern="0" dirty="0">
                    <a:solidFill>
                      <a:srgbClr val="000000"/>
                    </a:solidFill>
                    <a:latin typeface="Tahoma" panose="020B0604030504040204"/>
                    <a:ea typeface="宋体" panose="02010600030101010101" pitchFamily="2" charset="-122"/>
                  </a:rPr>
                  <a:t>2</a:t>
                </a:r>
                <a:r>
                  <a:rPr lang="zh-CN" altLang="en-US" sz="1800" b="1" kern="0" dirty="0">
                    <a:solidFill>
                      <a:srgbClr val="000000"/>
                    </a:solidFill>
                    <a:latin typeface="Tahoma" panose="020B0604030504040204"/>
                    <a:ea typeface="宋体" panose="02010600030101010101" pitchFamily="2" charset="-122"/>
                  </a:rPr>
                  <a:t>：</a:t>
                </a:r>
                <a:r>
                  <a:rPr lang="zh-CN" altLang="en-US" sz="1800" b="1" kern="0" dirty="0">
                    <a:solidFill>
                      <a:srgbClr val="FF0000"/>
                    </a:solidFill>
                    <a:latin typeface="Tahoma" panose="020B0604030504040204"/>
                    <a:ea typeface="宋体" panose="02010600030101010101" pitchFamily="2" charset="-122"/>
                  </a:rPr>
                  <a:t>附加长度。</a:t>
                </a:r>
                <a:r>
                  <a:rPr lang="zh-CN" altLang="en-US" sz="1800" b="1" kern="0" dirty="0">
                    <a:solidFill>
                      <a:srgbClr val="000000"/>
                    </a:solidFill>
                    <a:latin typeface="Tahoma" panose="020B0604030504040204"/>
                    <a:ea typeface="宋体" panose="02010600030101010101" pitchFamily="2" charset="-122"/>
                  </a:rPr>
                  <a:t>在消息后附加一个</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𝟏𝟐𝟖</m:t>
                    </m:r>
                  </m:oMath>
                </a14:m>
                <a:r>
                  <a:rPr lang="zh-CN" altLang="en-US" sz="1800" b="1" kern="0" dirty="0">
                    <a:solidFill>
                      <a:srgbClr val="000000"/>
                    </a:solidFill>
                    <a:latin typeface="Tahoma" panose="020B0604030504040204"/>
                    <a:ea typeface="宋体" panose="02010600030101010101" pitchFamily="2" charset="-122"/>
                  </a:rPr>
                  <a:t>位的块，将其视为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𝟏𝟐𝟖</m:t>
                    </m:r>
                  </m:oMath>
                </a14:m>
                <a:r>
                  <a:rPr lang="zh-CN" altLang="en-US" sz="1800" b="1" kern="0" dirty="0">
                    <a:solidFill>
                      <a:srgbClr val="000000"/>
                    </a:solidFill>
                    <a:latin typeface="Tahoma" panose="020B0604030504040204"/>
                    <a:ea typeface="宋体" panose="02010600030101010101" pitchFamily="2" charset="-122"/>
                  </a:rPr>
                  <a:t>位的无符号整数</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最高有效字节在前</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，它包含填充前消息的长度。</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步骤</a:t>
                </a:r>
                <a:r>
                  <a:rPr lang="en-US" altLang="zh-CN" sz="1800" b="1" kern="0" dirty="0">
                    <a:solidFill>
                      <a:srgbClr val="000000"/>
                    </a:solidFill>
                    <a:latin typeface="Tahoma" panose="020B0604030504040204"/>
                    <a:ea typeface="宋体" panose="02010600030101010101" pitchFamily="2" charset="-122"/>
                  </a:rPr>
                  <a:t>3</a:t>
                </a:r>
                <a:r>
                  <a:rPr lang="zh-CN" altLang="en-US" sz="1800" b="1" kern="0" dirty="0">
                    <a:solidFill>
                      <a:srgbClr val="000000"/>
                    </a:solidFill>
                    <a:latin typeface="Tahoma" panose="020B0604030504040204"/>
                    <a:ea typeface="宋体" panose="02010600030101010101" pitchFamily="2" charset="-122"/>
                  </a:rPr>
                  <a:t>：</a:t>
                </a:r>
                <a:r>
                  <a:rPr lang="zh-CN" altLang="en-US" sz="1800" b="1" kern="0" dirty="0">
                    <a:solidFill>
                      <a:srgbClr val="FF0000"/>
                    </a:solidFill>
                    <a:latin typeface="Tahoma" panose="020B0604030504040204"/>
                    <a:ea typeface="宋体" panose="02010600030101010101" pitchFamily="2" charset="-122"/>
                  </a:rPr>
                  <a:t>初始化</a:t>
                </a:r>
                <a:r>
                  <a:rPr lang="en-US" altLang="zh-CN" sz="1800" b="1" kern="0" dirty="0">
                    <a:solidFill>
                      <a:srgbClr val="FF0000"/>
                    </a:solidFill>
                    <a:latin typeface="Tahoma" panose="020B0604030504040204"/>
                    <a:ea typeface="宋体" panose="02010600030101010101" pitchFamily="2" charset="-122"/>
                  </a:rPr>
                  <a:t>Hash</a:t>
                </a:r>
                <a:r>
                  <a:rPr lang="zh-CN" altLang="en-US" sz="1800" b="1" kern="0" dirty="0">
                    <a:solidFill>
                      <a:srgbClr val="FF0000"/>
                    </a:solidFill>
                    <a:latin typeface="Tahoma" panose="020B0604030504040204"/>
                    <a:ea typeface="宋体" panose="02010600030101010101" pitchFamily="2" charset="-122"/>
                  </a:rPr>
                  <a:t>缓冲区。</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函数的中间结果和最终结果保存于</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𝟓𝟏𝟐</m:t>
                    </m:r>
                  </m:oMath>
                </a14:m>
                <a:r>
                  <a:rPr lang="zh-CN" altLang="en-US" sz="1800" b="1" kern="0" dirty="0">
                    <a:solidFill>
                      <a:srgbClr val="000000"/>
                    </a:solidFill>
                    <a:latin typeface="Tahoma" panose="020B0604030504040204"/>
                    <a:ea typeface="宋体" panose="02010600030101010101" pitchFamily="2" charset="-122"/>
                  </a:rPr>
                  <a:t>位的缓冲区中，缓冲区用</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m:t>
                    </m:r>
                  </m:oMath>
                </a14:m>
                <a:r>
                  <a:rPr lang="zh-CN" altLang="en-US" sz="1800" b="1" kern="0" dirty="0">
                    <a:solidFill>
                      <a:srgbClr val="000000"/>
                    </a:solidFill>
                    <a:latin typeface="Tahoma" panose="020B0604030504040204"/>
                    <a:ea typeface="宋体" panose="02010600030101010101" pitchFamily="2" charset="-122"/>
                  </a:rPr>
                  <a:t>个</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位的寄存器</a:t>
                </a:r>
                <a:r>
                  <a:rPr lang="en-US" altLang="zh-CN" sz="1800" b="1" kern="0" dirty="0">
                    <a:solidFill>
                      <a:srgbClr val="000000"/>
                    </a:solidFill>
                    <a:latin typeface="Tahoma" panose="020B0604030504040204"/>
                    <a:ea typeface="宋体" panose="02010600030101010101" pitchFamily="2" charset="-122"/>
                  </a:rPr>
                  <a:t>(</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𝒂</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𝒃</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𝒄</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𝒅</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𝒆</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𝒇</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𝒈</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𝒉</m:t>
                    </m:r>
                  </m:oMath>
                </a14:m>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表示，并将这些寄存器初始化为下列</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位的整数</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十六进制值</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，这些值以高位在前格式储存</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字的最高有效字节存于低地址字节位置</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。这些字的获取方式如下：前</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m:t>
                    </m:r>
                  </m:oMath>
                </a14:m>
                <a:r>
                  <a:rPr lang="zh-CN" altLang="en-US" sz="1800" b="1" kern="0" dirty="0">
                    <a:solidFill>
                      <a:srgbClr val="000000"/>
                    </a:solidFill>
                    <a:latin typeface="Tahoma" panose="020B0604030504040204"/>
                    <a:ea typeface="宋体" panose="02010600030101010101" pitchFamily="2" charset="-122"/>
                  </a:rPr>
                  <a:t>个素数取平方根，取小数部分的前</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389" y="4843795"/>
            <a:ext cx="4438835" cy="124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步骤</a:t>
                </a:r>
                <a:r>
                  <a:rPr lang="en-US" altLang="zh-CN" sz="1800" b="1" kern="0" dirty="0">
                    <a:solidFill>
                      <a:srgbClr val="000000"/>
                    </a:solidFill>
                    <a:latin typeface="Tahoma" panose="020B0604030504040204"/>
                    <a:ea typeface="宋体" panose="02010600030101010101" pitchFamily="2" charset="-122"/>
                  </a:rPr>
                  <a:t>4</a:t>
                </a:r>
                <a:r>
                  <a:rPr lang="zh-CN" altLang="en-US" sz="1800" b="1" kern="0" dirty="0">
                    <a:solidFill>
                      <a:srgbClr val="000000"/>
                    </a:solidFill>
                    <a:latin typeface="Tahoma" panose="020B0604030504040204"/>
                    <a:ea typeface="宋体" panose="02010600030101010101" pitchFamily="2" charset="-122"/>
                  </a:rPr>
                  <a:t>：</a:t>
                </a:r>
                <a:r>
                  <a:rPr lang="zh-CN" altLang="en-US" sz="1800" b="1" kern="0" dirty="0">
                    <a:solidFill>
                      <a:srgbClr val="FF0000"/>
                    </a:solidFill>
                    <a:latin typeface="Tahoma" panose="020B0604030504040204"/>
                    <a:ea typeface="宋体" panose="02010600030101010101" pitchFamily="2" charset="-122"/>
                  </a:rPr>
                  <a:t>以</a:t>
                </a:r>
                <a:r>
                  <a:rPr lang="en-US" altLang="zh-CN" sz="1800" b="1" kern="0" dirty="0">
                    <a:solidFill>
                      <a:srgbClr val="FF0000"/>
                    </a:solidFill>
                    <a:latin typeface="Tahoma" panose="020B0604030504040204"/>
                    <a:ea typeface="宋体" panose="02010600030101010101" pitchFamily="2" charset="-122"/>
                  </a:rPr>
                  <a:t>1024</a:t>
                </a:r>
                <a:r>
                  <a:rPr lang="zh-CN" altLang="en-US" sz="1800" b="1" kern="0" dirty="0">
                    <a:solidFill>
                      <a:srgbClr val="FF0000"/>
                    </a:solidFill>
                    <a:latin typeface="Tahoma" panose="020B0604030504040204"/>
                    <a:ea typeface="宋体" panose="02010600030101010101" pitchFamily="2" charset="-122"/>
                  </a:rPr>
                  <a:t>位的分组</a:t>
                </a:r>
                <a:r>
                  <a:rPr lang="en-US" altLang="zh-CN" sz="1800" b="1" kern="0" dirty="0">
                    <a:solidFill>
                      <a:srgbClr val="FF0000"/>
                    </a:solidFill>
                    <a:latin typeface="Tahoma" panose="020B0604030504040204"/>
                    <a:ea typeface="宋体" panose="02010600030101010101" pitchFamily="2" charset="-122"/>
                  </a:rPr>
                  <a:t>(128</a:t>
                </a:r>
                <a:r>
                  <a:rPr lang="zh-CN" altLang="en-US" sz="1800" b="1" kern="0" dirty="0">
                    <a:solidFill>
                      <a:srgbClr val="FF0000"/>
                    </a:solidFill>
                    <a:latin typeface="Tahoma" panose="020B0604030504040204"/>
                    <a:ea typeface="宋体" panose="02010600030101010101" pitchFamily="2" charset="-122"/>
                  </a:rPr>
                  <a:t>个字节</a:t>
                </a:r>
                <a:r>
                  <a:rPr lang="en-US" altLang="zh-CN" sz="1800" b="1" kern="0" dirty="0">
                    <a:solidFill>
                      <a:srgbClr val="FF0000"/>
                    </a:solidFill>
                    <a:latin typeface="Tahoma" panose="020B0604030504040204"/>
                    <a:ea typeface="宋体" panose="02010600030101010101" pitchFamily="2" charset="-122"/>
                  </a:rPr>
                  <a:t>)</a:t>
                </a:r>
                <a:r>
                  <a:rPr lang="zh-CN" altLang="en-US" sz="1800" b="1" kern="0" dirty="0">
                    <a:solidFill>
                      <a:srgbClr val="FF0000"/>
                    </a:solidFill>
                    <a:latin typeface="Tahoma" panose="020B0604030504040204"/>
                    <a:ea typeface="宋体" panose="02010600030101010101" pitchFamily="2" charset="-122"/>
                  </a:rPr>
                  <a:t>为单位处理消息。</a:t>
                </a:r>
                <a:r>
                  <a:rPr lang="zh-CN" altLang="en-US" sz="1800" b="1" kern="0" dirty="0">
                    <a:solidFill>
                      <a:srgbClr val="000000"/>
                    </a:solidFill>
                    <a:latin typeface="Tahoma" panose="020B0604030504040204"/>
                    <a:ea typeface="宋体" panose="02010600030101010101" pitchFamily="2" charset="-122"/>
                  </a:rPr>
                  <a:t>算法的核心是具有</a:t>
                </a:r>
                <a:r>
                  <a:rPr lang="en-US" altLang="zh-CN" sz="1800" b="1" kern="0" dirty="0">
                    <a:solidFill>
                      <a:srgbClr val="000000"/>
                    </a:solidFill>
                    <a:latin typeface="Tahoma" panose="020B0604030504040204"/>
                    <a:ea typeface="宋体" panose="02010600030101010101" pitchFamily="2" charset="-122"/>
                  </a:rPr>
                  <a:t>80</a:t>
                </a:r>
                <a:r>
                  <a:rPr lang="zh-CN" altLang="en-US" sz="1800" b="1" kern="0" dirty="0">
                    <a:solidFill>
                      <a:srgbClr val="000000"/>
                    </a:solidFill>
                    <a:latin typeface="Tahoma" panose="020B0604030504040204"/>
                    <a:ea typeface="宋体" panose="02010600030101010101" pitchFamily="2" charset="-122"/>
                  </a:rPr>
                  <a:t>轮运算的模块，该模块标记为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𝑭</m:t>
                    </m:r>
                  </m:oMath>
                </a14:m>
                <a:r>
                  <a:rPr lang="zh-CN" altLang="en-US" sz="1800" b="1" kern="0" dirty="0">
                    <a:solidFill>
                      <a:srgbClr val="000000"/>
                    </a:solidFill>
                    <a:latin typeface="Tahoma" panose="020B0604030504040204"/>
                    <a:ea typeface="宋体" panose="02010600030101010101" pitchFamily="2" charset="-122"/>
                  </a:rPr>
                  <a:t>。每一轮都把</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𝟓𝟏𝟐</m:t>
                    </m:r>
                  </m:oMath>
                </a14:m>
                <a:r>
                  <a:rPr lang="zh-CN" altLang="en-US" sz="1800" b="1" kern="0" dirty="0">
                    <a:solidFill>
                      <a:srgbClr val="000000"/>
                    </a:solidFill>
                    <a:latin typeface="Tahoma" panose="020B0604030504040204"/>
                    <a:ea typeface="宋体" panose="02010600030101010101" pitchFamily="2" charset="-122"/>
                  </a:rPr>
                  <a:t>位缓冲区的值</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𝒂𝒃𝒄𝒅𝒆𝒇𝒈𝒉</m:t>
                    </m:r>
                  </m:oMath>
                </a14:m>
                <a:r>
                  <a:rPr lang="zh-CN" altLang="en-US" sz="1800" b="1" kern="0" dirty="0">
                    <a:solidFill>
                      <a:srgbClr val="000000"/>
                    </a:solidFill>
                    <a:latin typeface="Tahoma" panose="020B0604030504040204"/>
                    <a:ea typeface="宋体" panose="02010600030101010101" pitchFamily="2" charset="-122"/>
                  </a:rPr>
                  <a:t>作为输入，并更新缓冲区的值。</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第一轮时，缓冲区里的值是中间值</a:t>
                </a:r>
                <a14:m>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oMath>
                </a14:m>
                <a:r>
                  <a:rPr lang="zh-CN" altLang="en-US" sz="1800" b="1" kern="0" dirty="0">
                    <a:solidFill>
                      <a:srgbClr val="000000"/>
                    </a:solidFill>
                    <a:latin typeface="Tahoma" panose="020B0604030504040204"/>
                    <a:ea typeface="宋体" panose="02010600030101010101" pitchFamily="2" charset="-122"/>
                  </a:rPr>
                  <a:t>。每一轮，如第</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𝒕</m:t>
                    </m:r>
                  </m:oMath>
                </a14:m>
                <a:r>
                  <a:rPr lang="zh-CN" altLang="en-US" sz="1800" b="1" kern="0" dirty="0">
                    <a:solidFill>
                      <a:srgbClr val="000000"/>
                    </a:solidFill>
                    <a:latin typeface="Tahoma" panose="020B0604030504040204"/>
                    <a:ea typeface="宋体" panose="02010600030101010101" pitchFamily="2" charset="-122"/>
                  </a:rPr>
                  <a:t>轮，使用一个</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位的值</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𝑾</m:t>
                        </m:r>
                      </m:e>
                      <m:sub>
                        <m:r>
                          <a:rPr lang="en-US" altLang="zh-CN" sz="1800" b="1" i="1" kern="0">
                            <a:solidFill>
                              <a:srgbClr val="000000"/>
                            </a:solidFill>
                            <a:latin typeface="Cambria Math" panose="02040503050406030204"/>
                            <a:ea typeface="宋体" panose="02010600030101010101" pitchFamily="2" charset="-122"/>
                          </a:rPr>
                          <m:t>𝒊</m:t>
                        </m:r>
                      </m:sub>
                    </m:sSub>
                  </m:oMath>
                </a14:m>
                <a:r>
                  <a:rPr lang="zh-CN" altLang="en-US" sz="1800" b="1" kern="0" dirty="0">
                    <a:solidFill>
                      <a:srgbClr val="000000"/>
                    </a:solidFill>
                    <a:latin typeface="Tahoma" panose="020B0604030504040204"/>
                    <a:ea typeface="宋体" panose="02010600030101010101" pitchFamily="2" charset="-122"/>
                  </a:rPr>
                  <a:t>，该值由当前被处理的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𝟏𝟎𝟐𝟒</m:t>
                    </m:r>
                  </m:oMath>
                </a14:m>
                <a:r>
                  <a:rPr lang="zh-CN" altLang="en-US" sz="1800" b="1" kern="0" dirty="0">
                    <a:solidFill>
                      <a:srgbClr val="000000"/>
                    </a:solidFill>
                    <a:latin typeface="Tahoma" panose="020B0604030504040204"/>
                    <a:ea typeface="宋体" panose="02010600030101010101" pitchFamily="2" charset="-122"/>
                  </a:rPr>
                  <a:t>位消息分组</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𝑴</m:t>
                        </m:r>
                      </m:e>
                      <m:sub>
                        <m:r>
                          <a:rPr lang="en-US" altLang="zh-CN" sz="1800" b="1" i="1" kern="0">
                            <a:solidFill>
                              <a:srgbClr val="000000"/>
                            </a:solidFill>
                            <a:latin typeface="Cambria Math" panose="02040503050406030204"/>
                            <a:ea typeface="宋体" panose="02010600030101010101" pitchFamily="2" charset="-122"/>
                          </a:rPr>
                          <m:t>𝒊</m:t>
                        </m:r>
                      </m:sub>
                    </m:sSub>
                  </m:oMath>
                </a14:m>
                <a:r>
                  <a:rPr lang="zh-CN" altLang="en-US" sz="1800" b="1" kern="0" dirty="0">
                    <a:solidFill>
                      <a:srgbClr val="000000"/>
                    </a:solidFill>
                    <a:latin typeface="Tahoma" panose="020B0604030504040204"/>
                    <a:ea typeface="宋体" panose="02010600030101010101" pitchFamily="2" charset="-122"/>
                  </a:rPr>
                  <a:t>导出，导出算法是下面将要讨论的消息扩散算法。</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每一轮还将使用附加的常数</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𝑲</m:t>
                        </m:r>
                      </m:e>
                      <m:sub>
                        <m:r>
                          <a:rPr lang="en-US" altLang="zh-CN" sz="1800" b="1" i="1" kern="0" smtClean="0">
                            <a:solidFill>
                              <a:srgbClr val="000000"/>
                            </a:solidFill>
                            <a:latin typeface="Cambria Math" panose="02040503050406030204"/>
                            <a:ea typeface="宋体" panose="02010600030101010101" pitchFamily="2" charset="-122"/>
                          </a:rPr>
                          <m:t>𝒕</m:t>
                        </m:r>
                      </m:sub>
                    </m:sSub>
                  </m:oMath>
                </a14:m>
                <a:r>
                  <a:rPr lang="zh-CN" altLang="en-US" sz="1800" b="1" kern="0" dirty="0">
                    <a:solidFill>
                      <a:srgbClr val="000000"/>
                    </a:solidFill>
                    <a:latin typeface="Tahoma" panose="020B0604030504040204"/>
                    <a:ea typeface="宋体" panose="02010600030101010101" pitchFamily="2" charset="-122"/>
                  </a:rPr>
                  <a:t>，其中</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𝟎</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𝒕</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𝟕𝟗</m:t>
                    </m:r>
                  </m:oMath>
                </a14:m>
                <a:r>
                  <a:rPr lang="zh-CN" altLang="en-US" sz="1800" b="1" kern="0" dirty="0">
                    <a:solidFill>
                      <a:srgbClr val="000000"/>
                    </a:solidFill>
                    <a:latin typeface="Tahoma" panose="020B0604030504040204"/>
                    <a:ea typeface="宋体" panose="02010600030101010101" pitchFamily="2" charset="-122"/>
                  </a:rPr>
                  <a:t>，用来使每轮的运算不同。</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这些常数的获取方法如下：对前</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𝟖𝟎</m:t>
                    </m:r>
                  </m:oMath>
                </a14:m>
                <a:r>
                  <a:rPr lang="zh-CN" altLang="en-US" sz="1800" b="1" kern="0" dirty="0">
                    <a:solidFill>
                      <a:srgbClr val="000000"/>
                    </a:solidFill>
                    <a:latin typeface="Tahoma" panose="020B0604030504040204"/>
                    <a:ea typeface="宋体" panose="02010600030101010101" pitchFamily="2" charset="-122"/>
                  </a:rPr>
                  <a:t>个素数开立方根，取小数部分的前</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位。这些常数提供了</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位随机串集合，可以初步消除输入数据里的统计规律</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第</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𝟖𝟎</m:t>
                    </m:r>
                  </m:oMath>
                </a14:m>
                <a:r>
                  <a:rPr lang="zh-CN" altLang="en-US" sz="1800" b="1" kern="0" dirty="0">
                    <a:solidFill>
                      <a:srgbClr val="000000"/>
                    </a:solidFill>
                    <a:latin typeface="Tahoma" panose="020B0604030504040204"/>
                    <a:ea typeface="宋体" panose="02010600030101010101" pitchFamily="2" charset="-122"/>
                  </a:rPr>
                  <a:t>轮的输出和第一轮的输入</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oMath>
                </a14:m>
                <a:r>
                  <a:rPr lang="zh-CN" altLang="en-US" sz="1800" b="1" kern="0" dirty="0">
                    <a:solidFill>
                      <a:srgbClr val="000000"/>
                    </a:solidFill>
                    <a:latin typeface="Tahoma" panose="020B0604030504040204"/>
                    <a:ea typeface="宋体" panose="02010600030101010101" pitchFamily="2" charset="-122"/>
                  </a:rPr>
                  <a:t>相加产生</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𝒊</m:t>
                        </m:r>
                      </m:sub>
                    </m:sSub>
                  </m:oMath>
                </a14:m>
                <a:r>
                  <a:rPr lang="zh-CN" altLang="en-US" sz="1800" b="1" kern="0" dirty="0">
                    <a:solidFill>
                      <a:srgbClr val="000000"/>
                    </a:solidFill>
                    <a:latin typeface="Tahoma" panose="020B0604030504040204"/>
                    <a:ea typeface="宋体" panose="02010600030101010101" pitchFamily="2" charset="-122"/>
                  </a:rPr>
                  <a:t>。缓冲区中的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m:t>
                    </m:r>
                  </m:oMath>
                </a14:m>
                <a:r>
                  <a:rPr lang="zh-CN" altLang="en-US" sz="1800" b="1" kern="0" dirty="0">
                    <a:solidFill>
                      <a:srgbClr val="000000"/>
                    </a:solidFill>
                    <a:latin typeface="Tahoma" panose="020B0604030504040204"/>
                    <a:ea typeface="宋体" panose="02010600030101010101" pitchFamily="2" charset="-122"/>
                  </a:rPr>
                  <a:t>个字和</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𝟏</m:t>
                        </m:r>
                      </m:sub>
                    </m:sSub>
                  </m:oMath>
                </a14:m>
                <a:r>
                  <a:rPr lang="zh-CN" altLang="en-US" sz="1800" b="1" kern="0" dirty="0">
                    <a:solidFill>
                      <a:srgbClr val="000000"/>
                    </a:solidFill>
                    <a:latin typeface="Tahoma" panose="020B0604030504040204"/>
                    <a:ea typeface="宋体" panose="02010600030101010101" pitchFamily="2" charset="-122"/>
                  </a:rPr>
                  <a:t>中对应的字分别进行模</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𝟔𝟒</m:t>
                        </m:r>
                      </m:sup>
                    </m:sSup>
                  </m:oMath>
                </a14:m>
                <a:r>
                  <a:rPr lang="zh-CN" altLang="en-US" sz="1800" b="1" kern="0" dirty="0">
                    <a:solidFill>
                      <a:srgbClr val="000000"/>
                    </a:solidFill>
                    <a:latin typeface="Tahoma" panose="020B0604030504040204"/>
                    <a:ea typeface="宋体" panose="02010600030101010101" pitchFamily="2" charset="-122"/>
                  </a:rPr>
                  <a:t>的加法运算。</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6012160" y="2060848"/>
                <a:ext cx="2684984"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0" lvl="2" indent="0" eaLnBrk="1" hangingPunct="1">
                  <a:lnSpc>
                    <a:spcPct val="130000"/>
                  </a:lnSpc>
                  <a:spcBef>
                    <a:spcPct val="20000"/>
                  </a:spcBef>
                  <a:buClr>
                    <a:srgbClr val="4768F5"/>
                  </a:buClr>
                  <a:buSzPct val="60000"/>
                  <a:buNone/>
                  <a:tabLst>
                    <a:tab pos="628650" algn="l"/>
                  </a:tabLst>
                </a:pPr>
                <a:r>
                  <a:rPr lang="zh-CN" altLang="en-US" sz="1800" b="1" kern="0" dirty="0">
                    <a:solidFill>
                      <a:srgbClr val="000000"/>
                    </a:solidFill>
                    <a:latin typeface="Tahoma" panose="020B0604030504040204"/>
                    <a:ea typeface="宋体" panose="02010600030101010101" pitchFamily="2" charset="-122"/>
                  </a:rPr>
                  <a:t>左图为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𝑺𝑯𝑨</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𝟓𝟏𝟐</m:t>
                    </m:r>
                  </m:oMath>
                </a14:m>
                <a:r>
                  <a:rPr lang="zh-CN" altLang="en-US" sz="1800" b="1" kern="0" dirty="0">
                    <a:solidFill>
                      <a:srgbClr val="000000"/>
                    </a:solidFill>
                    <a:latin typeface="Tahoma" panose="020B0604030504040204"/>
                    <a:ea typeface="宋体" panose="02010600030101010101" pitchFamily="2" charset="-122"/>
                  </a:rPr>
                  <a:t>对单个</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𝟏𝟎𝟐𝟒</m:t>
                    </m:r>
                  </m:oMath>
                </a14:m>
                <a:r>
                  <a:rPr lang="zh-CN" altLang="en-US" sz="1800" b="1" kern="0" dirty="0">
                    <a:solidFill>
                      <a:srgbClr val="000000"/>
                    </a:solidFill>
                    <a:latin typeface="Tahoma" panose="020B0604030504040204"/>
                    <a:ea typeface="宋体" panose="02010600030101010101" pitchFamily="2" charset="-122"/>
                  </a:rPr>
                  <a:t>位分组的处理。</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6012160" y="2060848"/>
                <a:ext cx="2684984" cy="3888432"/>
              </a:xfrm>
              <a:prstGeom prst="rect">
                <a:avLst/>
              </a:prstGeom>
              <a:blipFill rotWithShape="1">
                <a:blip r:embed="rId1"/>
                <a:stretch>
                  <a:fillRect l="-23" t="-7" r="7" b="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195" y="291388"/>
            <a:ext cx="4980020" cy="644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步骤</a:t>
                </a:r>
                <a:r>
                  <a:rPr lang="en-US" altLang="zh-CN" sz="1800" b="1" kern="0" dirty="0">
                    <a:solidFill>
                      <a:srgbClr val="000000"/>
                    </a:solidFill>
                    <a:latin typeface="Tahoma" panose="020B0604030504040204"/>
                    <a:ea typeface="宋体" panose="02010600030101010101" pitchFamily="2" charset="-122"/>
                  </a:rPr>
                  <a:t>5</a:t>
                </a:r>
                <a:r>
                  <a:rPr lang="zh-CN" altLang="en-US" sz="1800" b="1" kern="0" dirty="0">
                    <a:solidFill>
                      <a:srgbClr val="000000"/>
                    </a:solidFill>
                    <a:latin typeface="Tahoma" panose="020B0604030504040204"/>
                    <a:ea typeface="宋体" panose="02010600030101010101" pitchFamily="2" charset="-122"/>
                  </a:rPr>
                  <a:t>：</a:t>
                </a:r>
                <a:r>
                  <a:rPr lang="zh-CN" altLang="en-US" sz="1800" b="1" kern="0" dirty="0">
                    <a:solidFill>
                      <a:srgbClr val="FF0000"/>
                    </a:solidFill>
                    <a:latin typeface="Tahoma" panose="020B0604030504040204"/>
                    <a:ea typeface="宋体" panose="02010600030101010101" pitchFamily="2" charset="-122"/>
                  </a:rPr>
                  <a:t>输出。</a:t>
                </a:r>
                <a:r>
                  <a:rPr lang="zh-CN" altLang="en-US" sz="1800" b="1" kern="0" dirty="0">
                    <a:solidFill>
                      <a:srgbClr val="000000"/>
                    </a:solidFill>
                    <a:latin typeface="Tahoma" panose="020B0604030504040204"/>
                    <a:ea typeface="宋体" panose="02010600030101010101" pitchFamily="2" charset="-122"/>
                  </a:rPr>
                  <a:t>所有的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𝑵</m:t>
                    </m:r>
                  </m:oMath>
                </a14:m>
                <a:r>
                  <a:rPr lang="zh-CN" altLang="en-US" sz="1800" b="1" kern="0" dirty="0">
                    <a:solidFill>
                      <a:srgbClr val="000000"/>
                    </a:solidFill>
                    <a:latin typeface="Tahoma" panose="020B0604030504040204"/>
                    <a:ea typeface="宋体" panose="02010600030101010101" pitchFamily="2" charset="-122"/>
                  </a:rPr>
                  <a:t>个</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𝟏𝟎𝟐𝟒</m:t>
                    </m:r>
                  </m:oMath>
                </a14:m>
                <a:r>
                  <a:rPr lang="zh-CN" altLang="en-US" sz="1800" b="1" kern="0" dirty="0">
                    <a:solidFill>
                      <a:srgbClr val="000000"/>
                    </a:solidFill>
                    <a:latin typeface="Tahoma" panose="020B0604030504040204"/>
                    <a:ea typeface="宋体" panose="02010600030101010101" pitchFamily="2" charset="-122"/>
                  </a:rPr>
                  <a:t>位分组都处理完以后，从第</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𝑵</m:t>
                    </m:r>
                  </m:oMath>
                </a14:m>
                <a:r>
                  <a:rPr lang="zh-CN" altLang="en-US" sz="1800" b="1" kern="0" dirty="0">
                    <a:solidFill>
                      <a:srgbClr val="000000"/>
                    </a:solidFill>
                    <a:latin typeface="Tahoma" panose="020B0604030504040204"/>
                    <a:ea typeface="宋体" panose="02010600030101010101" pitchFamily="2" charset="-122"/>
                  </a:rPr>
                  <a:t>阶段输出的是</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𝟓𝟏𝟐</m:t>
                    </m:r>
                  </m:oMath>
                </a14:m>
                <a:r>
                  <a:rPr lang="zh-CN" altLang="en-US" sz="1800" b="1" kern="0" dirty="0">
                    <a:solidFill>
                      <a:srgbClr val="000000"/>
                    </a:solidFill>
                    <a:latin typeface="Tahoma" panose="020B0604030504040204"/>
                    <a:ea typeface="宋体" panose="02010600030101010101" pitchFamily="2" charset="-122"/>
                  </a:rPr>
                  <a:t>位的消息摘要。</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总体</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𝑺𝑯𝑨</m:t>
                    </m:r>
                    <m:r>
                      <a:rPr lang="en-US" altLang="zh-CN" sz="1800" b="1" i="1" kern="0" dirty="0" smtClean="0">
                        <a:solidFill>
                          <a:srgbClr val="000000"/>
                        </a:solidFill>
                        <a:latin typeface="Cambria Math" panose="02040503050406030204" pitchFamily="18" charset="0"/>
                        <a:ea typeface="宋体" panose="02010600030101010101" pitchFamily="2" charset="-122"/>
                      </a:rPr>
                      <m:t>−</m:t>
                    </m:r>
                    <m:r>
                      <a:rPr lang="en-US" altLang="zh-CN" sz="1800" b="1" i="1" kern="0" dirty="0" smtClean="0">
                        <a:solidFill>
                          <a:srgbClr val="000000"/>
                        </a:solidFill>
                        <a:latin typeface="Cambria Math" panose="02040503050406030204" pitchFamily="18" charset="0"/>
                        <a:ea typeface="宋体" panose="02010600030101010101" pitchFamily="2" charset="-122"/>
                      </a:rPr>
                      <m:t>𝟓𝟏𝟐</m:t>
                    </m:r>
                  </m:oMath>
                </a14:m>
                <a:r>
                  <a:rPr lang="zh-CN" altLang="en-US" sz="1800" b="1" kern="0" dirty="0">
                    <a:solidFill>
                      <a:srgbClr val="000000"/>
                    </a:solidFill>
                    <a:latin typeface="Tahoma" panose="020B0604030504040204"/>
                    <a:ea typeface="宋体" panose="02010600030101010101" pitchFamily="2" charset="-122"/>
                  </a:rPr>
                  <a:t>的运行如下：</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𝟎</m:t>
                          </m:r>
                        </m:sub>
                      </m:sSub>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𝑰𝑽</m:t>
                      </m:r>
                    </m:oMath>
                  </m:oMathPara>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𝒊</m:t>
                          </m:r>
                        </m:sub>
                      </m:sSub>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𝑺𝑼𝑴</m:t>
                          </m:r>
                        </m:e>
                        <m:sub>
                          <m:r>
                            <a:rPr lang="en-US" altLang="zh-CN" sz="1800" b="1" i="1" kern="0" smtClean="0">
                              <a:solidFill>
                                <a:srgbClr val="000000"/>
                              </a:solidFill>
                              <a:latin typeface="Cambria Math" panose="02040503050406030204"/>
                              <a:ea typeface="宋体" panose="02010600030101010101" pitchFamily="2" charset="-122"/>
                            </a:rPr>
                            <m:t>𝟔𝟒</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a:solidFill>
                                <a:srgbClr val="000000"/>
                              </a:solidFill>
                              <a:latin typeface="Cambria Math" panose="02040503050406030204"/>
                              <a:ea typeface="宋体" panose="02010600030101010101" pitchFamily="2" charset="-122"/>
                            </a:rPr>
                            <m:t>𝒊</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 </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𝒂𝒃𝒄𝒆𝒅𝒇𝒈𝒉</m:t>
                          </m:r>
                        </m:e>
                        <m:sub>
                          <m:r>
                            <a:rPr lang="en-US" altLang="zh-CN" sz="1800" b="1" i="1" kern="0">
                              <a:solidFill>
                                <a:srgbClr val="000000"/>
                              </a:solidFill>
                              <a:latin typeface="Cambria Math" panose="02040503050406030204"/>
                              <a:ea typeface="宋体" panose="02010600030101010101" pitchFamily="2" charset="-122"/>
                            </a:rPr>
                            <m:t>𝒊</m:t>
                          </m:r>
                        </m:sub>
                      </m:sSub>
                      <m:r>
                        <a:rPr lang="en-US" altLang="zh-CN" sz="1800" b="1" i="1" kern="0" smtClean="0">
                          <a:solidFill>
                            <a:srgbClr val="000000"/>
                          </a:solidFill>
                          <a:latin typeface="Cambria Math" panose="02040503050406030204"/>
                          <a:ea typeface="宋体" panose="02010600030101010101" pitchFamily="2" charset="-122"/>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𝑴𝑫</m:t>
                      </m:r>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𝑯</m:t>
                          </m:r>
                        </m:e>
                        <m:sub>
                          <m:r>
                            <a:rPr lang="en-US" altLang="zh-CN" sz="1800" b="1" i="1" kern="0" smtClean="0">
                              <a:solidFill>
                                <a:srgbClr val="000000"/>
                              </a:solidFill>
                              <a:latin typeface="Cambria Math" panose="02040503050406030204"/>
                              <a:ea typeface="宋体" panose="02010600030101010101" pitchFamily="2" charset="-122"/>
                            </a:rPr>
                            <m:t>𝑵</m:t>
                          </m:r>
                        </m:sub>
                      </m:sSub>
                    </m:oMath>
                  </m:oMathPara>
                </a14:m>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其中，</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𝑰𝑽</m:t>
                    </m:r>
                  </m:oMath>
                </a14:m>
                <a:r>
                  <a:rPr lang="zh-CN" altLang="en-US" sz="1800" b="1" kern="0" dirty="0">
                    <a:solidFill>
                      <a:srgbClr val="000000"/>
                    </a:solidFill>
                    <a:latin typeface="Tahoma" panose="020B0604030504040204"/>
                    <a:ea typeface="宋体" panose="02010600030101010101" pitchFamily="2" charset="-122"/>
                  </a:rPr>
                  <a:t>为第三步里中定义的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𝒂𝒃𝒄𝒆𝒇𝒈𝒉</m:t>
                    </m:r>
                  </m:oMath>
                </a14:m>
                <a:r>
                  <a:rPr lang="zh-CN" altLang="en-US" sz="1800" b="1" kern="0" dirty="0">
                    <a:solidFill>
                      <a:srgbClr val="000000"/>
                    </a:solidFill>
                    <a:latin typeface="Tahoma" panose="020B0604030504040204"/>
                    <a:ea typeface="宋体" panose="02010600030101010101" pitchFamily="2" charset="-122"/>
                  </a:rPr>
                  <a:t>缓冲区的初始值；</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𝒂𝒃𝒄𝒆𝒅𝒇𝒈𝒉</m:t>
                        </m:r>
                      </m:e>
                      <m:sub>
                        <m:r>
                          <a:rPr lang="en-US" altLang="zh-CN" sz="1800" b="1" i="1" kern="0">
                            <a:solidFill>
                              <a:srgbClr val="000000"/>
                            </a:solidFill>
                            <a:latin typeface="Cambria Math" panose="02040503050406030204"/>
                            <a:ea typeface="宋体" panose="02010600030101010101" pitchFamily="2" charset="-122"/>
                          </a:rPr>
                          <m:t>𝒊</m:t>
                        </m:r>
                      </m:sub>
                    </m:sSub>
                  </m:oMath>
                </a14:m>
                <a:r>
                  <a:rPr lang="zh-CN" altLang="en-US" sz="1800" b="1" kern="0" dirty="0">
                    <a:solidFill>
                      <a:srgbClr val="000000"/>
                    </a:solidFill>
                    <a:latin typeface="Tahoma" panose="020B0604030504040204"/>
                    <a:ea typeface="宋体" panose="02010600030101010101" pitchFamily="2" charset="-122"/>
                  </a:rPr>
                  <a:t>为第</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𝒊</m:t>
                    </m:r>
                  </m:oMath>
                </a14:m>
                <a:r>
                  <a:rPr lang="zh-CN" altLang="en-US" sz="1800" b="1" kern="0" dirty="0">
                    <a:solidFill>
                      <a:srgbClr val="000000"/>
                    </a:solidFill>
                    <a:latin typeface="Tahoma" panose="020B0604030504040204"/>
                    <a:ea typeface="宋体" panose="02010600030101010101" pitchFamily="2" charset="-122"/>
                  </a:rPr>
                  <a:t>个消息分组处理的最后一轮的输出；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𝑵</m:t>
                    </m:r>
                  </m:oMath>
                </a14:m>
                <a:r>
                  <a:rPr lang="zh-CN" altLang="en-US" sz="1800" b="1" kern="0" dirty="0">
                    <a:solidFill>
                      <a:srgbClr val="000000"/>
                    </a:solidFill>
                    <a:latin typeface="Tahoma" panose="020B0604030504040204"/>
                    <a:ea typeface="宋体" panose="02010600030101010101" pitchFamily="2" charset="-122"/>
                  </a:rPr>
                  <a:t>为消息</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包括填充和长度域</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中的分组数；</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𝑺𝑼𝑴</m:t>
                        </m:r>
                      </m:e>
                      <m:sub>
                        <m:r>
                          <a:rPr lang="en-US" altLang="zh-CN" sz="1800" b="1" i="1" kern="0">
                            <a:solidFill>
                              <a:srgbClr val="000000"/>
                            </a:solidFill>
                            <a:latin typeface="Cambria Math" panose="02040503050406030204"/>
                            <a:ea typeface="宋体" panose="02010600030101010101" pitchFamily="2" charset="-122"/>
                          </a:rPr>
                          <m:t>𝟔𝟒</m:t>
                        </m:r>
                      </m:sub>
                    </m:sSub>
                  </m:oMath>
                </a14:m>
                <a:r>
                  <a:rPr lang="zh-CN" altLang="en-US" sz="1800" b="1" kern="0" dirty="0">
                    <a:solidFill>
                      <a:srgbClr val="000000"/>
                    </a:solidFill>
                    <a:latin typeface="Tahoma" panose="020B0604030504040204"/>
                    <a:ea typeface="宋体" panose="02010600030101010101" pitchFamily="2" charset="-122"/>
                  </a:rPr>
                  <a:t>为对输入对中的每个字进行独立的模</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a:solidFill>
                              <a:srgbClr val="000000"/>
                            </a:solidFill>
                            <a:latin typeface="Cambria Math" panose="02040503050406030204"/>
                            <a:ea typeface="宋体" panose="02010600030101010101" pitchFamily="2" charset="-122"/>
                          </a:rPr>
                          <m:t>𝟔𝟒</m:t>
                        </m:r>
                      </m:sup>
                    </m:sSup>
                  </m:oMath>
                </a14:m>
                <a:r>
                  <a:rPr lang="zh-CN" altLang="en-US" sz="1800" b="1" kern="0" dirty="0">
                    <a:solidFill>
                      <a:srgbClr val="000000"/>
                    </a:solidFill>
                    <a:latin typeface="Tahoma" panose="020B0604030504040204"/>
                    <a:ea typeface="宋体" panose="02010600030101010101" pitchFamily="2" charset="-122"/>
                  </a:rPr>
                  <a:t>加；</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𝑴𝑫</m:t>
                    </m:r>
                  </m:oMath>
                </a14:m>
                <a:r>
                  <a:rPr lang="zh-CN" altLang="en-US" sz="1800" b="1" kern="0" dirty="0">
                    <a:solidFill>
                      <a:srgbClr val="000000"/>
                    </a:solidFill>
                    <a:latin typeface="Tahoma" panose="020B0604030504040204"/>
                    <a:ea typeface="宋体" panose="02010600030101010101" pitchFamily="2" charset="-122"/>
                  </a:rPr>
                  <a:t>为最后的消息摘要值。</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202034"/>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2"/>
            </a:pPr>
            <a:r>
              <a:rPr lang="en-US" altLang="zh-CN" sz="2400" kern="0" dirty="0">
                <a:solidFill>
                  <a:srgbClr val="E24C05"/>
                </a:solidFill>
                <a:latin typeface="Tahoma" panose="020B0604030504040204"/>
                <a:ea typeface="宋体" panose="02010600030101010101" pitchFamily="2" charset="-122"/>
              </a:rPr>
              <a:t>SHA-512</a:t>
            </a:r>
            <a:r>
              <a:rPr lang="zh-CN" altLang="en-US" sz="2400" kern="0" dirty="0">
                <a:solidFill>
                  <a:srgbClr val="E24C05"/>
                </a:solidFill>
                <a:latin typeface="Tahoma" panose="020B0604030504040204"/>
                <a:ea typeface="宋体" panose="02010600030101010101" pitchFamily="2" charset="-122"/>
              </a:rPr>
              <a:t>轮函数</a:t>
            </a:r>
            <a:endParaRPr lang="en-US" altLang="zh-CN" sz="2400" kern="0" dirty="0">
              <a:solidFill>
                <a:srgbClr val="E24C05"/>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下图为一个基本的</a:t>
            </a:r>
            <a:r>
              <a:rPr lang="en-US" altLang="zh-CN" sz="1800" b="1" kern="0" dirty="0">
                <a:solidFill>
                  <a:srgbClr val="000000"/>
                </a:solidFill>
                <a:latin typeface="Tahoma" panose="020B0604030504040204"/>
                <a:ea typeface="宋体" panose="02010600030101010101" pitchFamily="2" charset="-122"/>
              </a:rPr>
              <a:t>SHA-512</a:t>
            </a:r>
            <a:r>
              <a:rPr lang="zh-CN" altLang="en-US" sz="1800" b="1" kern="0" dirty="0">
                <a:solidFill>
                  <a:srgbClr val="000000"/>
                </a:solidFill>
                <a:latin typeface="Tahoma" panose="020B0604030504040204"/>
                <a:ea typeface="宋体" panose="02010600030101010101" pitchFamily="2" charset="-122"/>
              </a:rPr>
              <a:t>运算</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单轮</a:t>
            </a:r>
            <a:r>
              <a:rPr lang="en-US" altLang="zh-CN"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514350" lvl="0" indent="-514350" eaLnBrk="1" hangingPunct="1">
              <a:lnSpc>
                <a:spcPct val="120000"/>
              </a:lnSpc>
              <a:spcBef>
                <a:spcPct val="20000"/>
              </a:spcBef>
              <a:buClr>
                <a:srgbClr val="40458C"/>
              </a:buClr>
              <a:buSzTx/>
              <a:buFont typeface="+mj-lt"/>
              <a:buAutoNum type="arabicPeriod" startAt="2"/>
            </a:pP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414" y="1253225"/>
            <a:ext cx="7463172" cy="534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62738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下面我们仔细讨论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𝟖𝟎</m:t>
                    </m:r>
                  </m:oMath>
                </a14:m>
                <a:r>
                  <a:rPr lang="zh-CN" altLang="en-US" sz="1800" b="1" kern="0" dirty="0">
                    <a:solidFill>
                      <a:srgbClr val="000000"/>
                    </a:solidFill>
                    <a:latin typeface="Tahoma" panose="020B0604030504040204"/>
                    <a:ea typeface="宋体" panose="02010600030101010101" pitchFamily="2" charset="-122"/>
                  </a:rPr>
                  <a:t>轮的每一轮的内部逻辑，每一轮处理</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𝟓𝟏𝟐</m:t>
                    </m:r>
                  </m:oMath>
                </a14:m>
                <a:r>
                  <a:rPr lang="zh-CN" altLang="en-US" sz="1800" b="1" kern="0" dirty="0">
                    <a:solidFill>
                      <a:srgbClr val="000000"/>
                    </a:solidFill>
                    <a:latin typeface="Tahoma" panose="020B0604030504040204"/>
                    <a:ea typeface="宋体" panose="02010600030101010101" pitchFamily="2" charset="-122"/>
                  </a:rPr>
                  <a:t>位的单分组。每一轮由如下的方程定义：</a:t>
                </a:r>
                <a:endParaRPr lang="en-US" altLang="zh-CN" sz="1800" b="1" kern="0" dirty="0">
                  <a:solidFill>
                    <a:srgbClr val="000000"/>
                  </a:solidFill>
                  <a:latin typeface="Tahoma" panose="020B0604030504040204"/>
                  <a:ea typeface="宋体" panose="02010600030101010101" pitchFamily="2" charset="-122"/>
                </a:endParaRPr>
              </a:p>
              <a:p>
                <a:pPr marL="0"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smtClea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𝑻</m:t>
                          </m:r>
                        </m:e>
                        <m:sub>
                          <m:r>
                            <a:rPr lang="en-US" altLang="zh-CN" sz="1800" b="1" i="1" kern="0" smtClea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𝒉</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𝑪𝒉</m:t>
                      </m:r>
                      <m:d>
                        <m:dPr>
                          <m:ctrlPr>
                            <a:rPr lang="en-US" altLang="zh-CN" sz="1800" b="1" i="1" kern="0" smtClean="0">
                              <a:solidFill>
                                <a:srgbClr val="000000"/>
                              </a:solidFill>
                              <a:latin typeface="Cambria Math" panose="02040503050406030204" pitchFamily="18" charset="0"/>
                              <a:ea typeface="宋体" panose="02010600030101010101" pitchFamily="2" charset="-122"/>
                            </a:rPr>
                          </m:ctrlPr>
                        </m:dPr>
                        <m:e>
                          <m:r>
                            <a:rPr lang="en-US" altLang="zh-CN" sz="1800" b="1" i="1" kern="0" smtClean="0">
                              <a:solidFill>
                                <a:srgbClr val="000000"/>
                              </a:solidFill>
                              <a:latin typeface="Cambria Math" panose="02040503050406030204"/>
                              <a:ea typeface="宋体" panose="02010600030101010101" pitchFamily="2" charset="-122"/>
                            </a:rPr>
                            <m:t>𝒆</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𝒇</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𝒈</m:t>
                          </m:r>
                        </m:e>
                      </m:d>
                      <m:r>
                        <a:rPr lang="en-US" altLang="zh-CN" sz="1800" b="1" i="1" kern="0" smtClean="0">
                          <a:solidFill>
                            <a:srgbClr val="000000"/>
                          </a:solidFill>
                          <a:latin typeface="Cambria Math" panose="02040503050406030204"/>
                          <a:ea typeface="宋体" panose="02010600030101010101" pitchFamily="2" charset="-122"/>
                        </a:rPr>
                        <m:t>+</m:t>
                      </m:r>
                      <m:d>
                        <m:dPr>
                          <m:ctrlPr>
                            <a:rPr lang="en-US" altLang="zh-CN" sz="1800" b="1" i="1" kern="0" smtClean="0">
                              <a:solidFill>
                                <a:srgbClr val="000000"/>
                              </a:solidFill>
                              <a:latin typeface="Cambria Math" panose="02040503050406030204" pitchFamily="18" charset="0"/>
                              <a:ea typeface="宋体" panose="02010600030101010101" pitchFamily="2" charset="-122"/>
                            </a:rPr>
                          </m:ctrlPr>
                        </m:dPr>
                        <m:e>
                          <m:nary>
                            <m:naryPr>
                              <m:chr m:val="∑"/>
                              <m:limLoc m:val="subSup"/>
                              <m:ctrlPr>
                                <a:rPr lang="en-US" altLang="zh-CN" sz="1800" b="1" i="1" kern="0" smtClean="0">
                                  <a:solidFill>
                                    <a:srgbClr val="000000"/>
                                  </a:solidFill>
                                  <a:latin typeface="Cambria Math" panose="02040503050406030204" pitchFamily="18" charset="0"/>
                                  <a:ea typeface="宋体" panose="02010600030101010101" pitchFamily="2" charset="-122"/>
                                </a:rPr>
                              </m:ctrlPr>
                            </m:naryPr>
                            <m:sub>
                              <m:r>
                                <m:rPr>
                                  <m:brk m:alnAt="25"/>
                                </m:rPr>
                                <a:rPr lang="en-US" altLang="zh-CN" sz="1800" b="1" i="1" kern="0" smtClean="0">
                                  <a:solidFill>
                                    <a:srgbClr val="000000"/>
                                  </a:solidFill>
                                  <a:latin typeface="Cambria Math" panose="02040503050406030204"/>
                                  <a:ea typeface="宋体" panose="02010600030101010101" pitchFamily="2" charset="-122"/>
                                </a:rPr>
                                <m:t>𝟏</m:t>
                              </m:r>
                            </m:sub>
                            <m:sup>
                              <m:r>
                                <a:rPr lang="en-US" altLang="zh-CN" sz="1800" b="1" i="1" kern="0" smtClean="0">
                                  <a:solidFill>
                                    <a:srgbClr val="000000"/>
                                  </a:solidFill>
                                  <a:latin typeface="Cambria Math" panose="02040503050406030204"/>
                                  <a:ea typeface="宋体" panose="02010600030101010101" pitchFamily="2" charset="-122"/>
                                </a:rPr>
                                <m:t>𝟓𝟏𝟐</m:t>
                              </m:r>
                            </m:sup>
                            <m:e>
                              <m:r>
                                <a:rPr lang="en-US" altLang="zh-CN" sz="1800" b="1" i="1" kern="0" smtClean="0">
                                  <a:solidFill>
                                    <a:srgbClr val="000000"/>
                                  </a:solidFill>
                                  <a:latin typeface="Cambria Math" panose="02040503050406030204"/>
                                  <a:ea typeface="宋体" panose="02010600030101010101" pitchFamily="2" charset="-122"/>
                                </a:rPr>
                                <m:t>𝒆</m:t>
                              </m:r>
                            </m:e>
                          </m:nary>
                        </m:e>
                      </m:d>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𝑾</m:t>
                          </m:r>
                        </m:e>
                        <m:sub>
                          <m:r>
                            <a:rPr lang="en-US" altLang="zh-CN" sz="1800" b="1" i="1" kern="0" smtClean="0">
                              <a:solidFill>
                                <a:srgbClr val="000000"/>
                              </a:solidFill>
                              <a:latin typeface="Cambria Math" panose="02040503050406030204"/>
                              <a:ea typeface="宋体" panose="02010600030101010101" pitchFamily="2" charset="-122"/>
                            </a:rPr>
                            <m:t>𝒕</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𝑲</m:t>
                          </m:r>
                        </m:e>
                        <m:sub>
                          <m:r>
                            <a:rPr lang="en-US" altLang="zh-CN" sz="1800" b="1" i="1" kern="0" smtClean="0">
                              <a:solidFill>
                                <a:srgbClr val="000000"/>
                              </a:solidFill>
                              <a:latin typeface="Cambria Math" panose="02040503050406030204"/>
                              <a:ea typeface="宋体" panose="02010600030101010101" pitchFamily="2" charset="-122"/>
                            </a:rPr>
                            <m:t>𝒕</m:t>
                          </m:r>
                        </m:sub>
                      </m:sSub>
                    </m:oMath>
                  </m:oMathPara>
                </a14:m>
                <a:endParaRPr lang="en-US" altLang="zh-CN" sz="1800" b="1" kern="0" dirty="0">
                  <a:solidFill>
                    <a:srgbClr val="000000"/>
                  </a:solidFill>
                  <a:latin typeface="Tahoma" panose="020B0604030504040204"/>
                  <a:ea typeface="宋体" panose="02010600030101010101" pitchFamily="2" charset="-122"/>
                </a:endParaRPr>
              </a:p>
              <a:p>
                <a:pPr marL="0"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𝑻</m:t>
                          </m:r>
                        </m:e>
                        <m:sub>
                          <m:r>
                            <a:rPr lang="en-US" altLang="zh-CN" sz="1800" b="1" i="1" kern="0" smtClean="0">
                              <a:solidFill>
                                <a:srgbClr val="000000"/>
                              </a:solidFill>
                              <a:latin typeface="Cambria Math" panose="02040503050406030204"/>
                              <a:ea typeface="宋体" panose="02010600030101010101" pitchFamily="2" charset="-122"/>
                            </a:rPr>
                            <m:t>𝟐</m:t>
                          </m:r>
                        </m:sub>
                      </m:sSub>
                      <m:r>
                        <a:rPr lang="en-US" altLang="zh-CN" sz="1800" b="1" i="1" kern="0">
                          <a:solidFill>
                            <a:srgbClr val="000000"/>
                          </a:solidFill>
                          <a:latin typeface="Cambria Math" panose="02040503050406030204"/>
                          <a:ea typeface="宋体" panose="02010600030101010101" pitchFamily="2" charset="-122"/>
                        </a:rPr>
                        <m:t>=</m:t>
                      </m:r>
                      <m:d>
                        <m:dPr>
                          <m:ctrlPr>
                            <a:rPr lang="en-US" altLang="zh-CN" sz="1800" b="1" i="1" kern="0">
                              <a:solidFill>
                                <a:srgbClr val="000000"/>
                              </a:solidFill>
                              <a:latin typeface="Cambria Math" panose="02040503050406030204" pitchFamily="18" charset="0"/>
                              <a:ea typeface="宋体" panose="02010600030101010101" pitchFamily="2" charset="-122"/>
                            </a:rPr>
                          </m:ctrlPr>
                        </m:dPr>
                        <m:e>
                          <m:nary>
                            <m:naryPr>
                              <m:chr m:val="∑"/>
                              <m:limLoc m:val="subSup"/>
                              <m:ctrlPr>
                                <a:rPr lang="en-US" altLang="zh-CN" sz="1800" b="1" i="1" kern="0">
                                  <a:solidFill>
                                    <a:srgbClr val="000000"/>
                                  </a:solidFill>
                                  <a:latin typeface="Cambria Math" panose="02040503050406030204" pitchFamily="18" charset="0"/>
                                  <a:ea typeface="宋体" panose="02010600030101010101" pitchFamily="2" charset="-122"/>
                                </a:rPr>
                              </m:ctrlPr>
                            </m:naryPr>
                            <m:sub>
                              <m:r>
                                <m:rPr>
                                  <m:brk m:alnAt="25"/>
                                </m:rPr>
                                <a:rPr lang="en-US" altLang="zh-CN" sz="1800" b="1" i="1" kern="0" smtClean="0">
                                  <a:solidFill>
                                    <a:srgbClr val="000000"/>
                                  </a:solidFill>
                                  <a:latin typeface="Cambria Math" panose="02040503050406030204"/>
                                  <a:ea typeface="宋体" panose="02010600030101010101" pitchFamily="2" charset="-122"/>
                                </a:rPr>
                                <m:t>𝟎</m:t>
                              </m:r>
                            </m:sub>
                            <m:sup>
                              <m:r>
                                <a:rPr lang="en-US" altLang="zh-CN" sz="1800" b="1" i="1" kern="0">
                                  <a:solidFill>
                                    <a:srgbClr val="000000"/>
                                  </a:solidFill>
                                  <a:latin typeface="Cambria Math" panose="02040503050406030204"/>
                                  <a:ea typeface="宋体" panose="02010600030101010101" pitchFamily="2" charset="-122"/>
                                </a:rPr>
                                <m:t>𝟓𝟏𝟐</m:t>
                              </m:r>
                            </m:sup>
                            <m:e>
                              <m:r>
                                <a:rPr lang="en-US" altLang="zh-CN" sz="1800" b="1" i="1" kern="0" smtClean="0">
                                  <a:solidFill>
                                    <a:srgbClr val="000000"/>
                                  </a:solidFill>
                                  <a:latin typeface="Cambria Math" panose="02040503050406030204"/>
                                  <a:ea typeface="宋体" panose="02010600030101010101" pitchFamily="2" charset="-122"/>
                                </a:rPr>
                                <m:t>𝒂</m:t>
                              </m:r>
                            </m:e>
                          </m:nary>
                        </m:e>
                      </m:d>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𝑴𝒂𝒋</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𝒂</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𝒃</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𝒄</m:t>
                      </m:r>
                      <m:r>
                        <a:rPr lang="en-US" altLang="zh-CN" sz="1800" b="1" i="1" kern="0" smtClean="0">
                          <a:solidFill>
                            <a:srgbClr val="000000"/>
                          </a:solidFill>
                          <a:latin typeface="Cambria Math" panose="02040503050406030204"/>
                          <a:ea typeface="宋体" panose="02010600030101010101" pitchFamily="2" charset="-122"/>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0" lvl="2" indent="0" algn="ctr" eaLnBrk="1" hangingPunct="1">
                  <a:lnSpc>
                    <a:spcPct val="130000"/>
                  </a:lnSpc>
                  <a:spcBef>
                    <a:spcPct val="20000"/>
                  </a:spcBef>
                  <a:buClr>
                    <a:srgbClr val="4768F5"/>
                  </a:buClr>
                  <a:buSzPct val="60000"/>
                  <a:buNone/>
                </a:pP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𝒉</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𝒈</m:t>
                    </m:r>
                  </m:oMath>
                </a14:m>
                <a:r>
                  <a:rPr lang="en-US" altLang="zh-CN" sz="1800" b="1" kern="0" dirty="0">
                    <a:solidFill>
                      <a:srgbClr val="000000"/>
                    </a:solidFill>
                    <a:latin typeface="Tahoma" panose="020B0604030504040204"/>
                    <a:ea typeface="宋体" panose="02010600030101010101" pitchFamily="2" charset="-122"/>
                  </a:rPr>
                  <a:t>      </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𝒈</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𝒇</m:t>
                    </m:r>
                  </m:oMath>
                </a14:m>
                <a:r>
                  <a:rPr lang="en-US" altLang="zh-CN" sz="1800" b="1" kern="0" dirty="0">
                    <a:solidFill>
                      <a:srgbClr val="000000"/>
                    </a:solidFill>
                    <a:latin typeface="Tahoma" panose="020B0604030504040204"/>
                    <a:ea typeface="宋体" panose="02010600030101010101" pitchFamily="2" charset="-122"/>
                  </a:rPr>
                  <a:t>      </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𝒇</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𝒆</m:t>
                    </m:r>
                  </m:oMath>
                </a14:m>
                <a:r>
                  <a:rPr lang="en-US" altLang="zh-CN" sz="1800" b="1" kern="0" dirty="0">
                    <a:solidFill>
                      <a:srgbClr val="000000"/>
                    </a:solidFill>
                    <a:latin typeface="Tahoma" panose="020B0604030504040204"/>
                    <a:ea typeface="宋体" panose="02010600030101010101" pitchFamily="2" charset="-122"/>
                  </a:rPr>
                  <a:t>      </a:t>
                </a:r>
                <a14:m>
                  <m:oMath xmlns:m="http://schemas.openxmlformats.org/officeDocument/2006/math">
                    <m:r>
                      <a:rPr lang="en-US" altLang="zh-CN" sz="1800" b="1" i="1" kern="0" smtClean="0">
                        <a:solidFill>
                          <a:srgbClr val="FF0000"/>
                        </a:solidFill>
                        <a:latin typeface="Cambria Math" panose="02040503050406030204"/>
                        <a:ea typeface="宋体" panose="02010600030101010101" pitchFamily="2" charset="-122"/>
                      </a:rPr>
                      <m:t>𝒆</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𝒅</m:t>
                    </m:r>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𝑻</m:t>
                        </m:r>
                      </m:e>
                      <m:sub>
                        <m:r>
                          <a:rPr lang="en-US" altLang="zh-CN" sz="1800" b="1" i="1" kern="0">
                            <a:solidFill>
                              <a:srgbClr val="000000"/>
                            </a:solidFill>
                            <a:latin typeface="Cambria Math" panose="02040503050406030204"/>
                            <a:ea typeface="宋体" panose="02010600030101010101" pitchFamily="2" charset="-122"/>
                          </a:rPr>
                          <m:t>𝟏</m:t>
                        </m:r>
                      </m:sub>
                    </m:sSub>
                  </m:oMath>
                </a14:m>
                <a:endParaRPr lang="en-US" altLang="zh-CN" sz="1800" b="1" kern="0" dirty="0">
                  <a:solidFill>
                    <a:srgbClr val="000000"/>
                  </a:solidFill>
                  <a:latin typeface="Tahoma" panose="020B0604030504040204"/>
                  <a:ea typeface="宋体" panose="02010600030101010101" pitchFamily="2" charset="-122"/>
                </a:endParaRPr>
              </a:p>
              <a:p>
                <a:pPr marL="0" lvl="2" indent="0" algn="ctr" eaLnBrk="1" hangingPunct="1">
                  <a:lnSpc>
                    <a:spcPct val="130000"/>
                  </a:lnSpc>
                  <a:spcBef>
                    <a:spcPct val="20000"/>
                  </a:spcBef>
                  <a:buClr>
                    <a:srgbClr val="4768F5"/>
                  </a:buClr>
                  <a:buSzPct val="60000"/>
                  <a:buNone/>
                </a:pP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𝒅</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𝒄</m:t>
                    </m:r>
                  </m:oMath>
                </a14:m>
                <a:r>
                  <a:rPr lang="en-US" altLang="zh-CN" sz="1800" b="1" kern="0" dirty="0">
                    <a:solidFill>
                      <a:srgbClr val="000000"/>
                    </a:solidFill>
                    <a:latin typeface="Tahoma" panose="020B0604030504040204"/>
                    <a:ea typeface="宋体" panose="02010600030101010101" pitchFamily="2" charset="-122"/>
                  </a:rPr>
                  <a:t>      </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𝒄</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𝒃</m:t>
                    </m:r>
                  </m:oMath>
                </a14:m>
                <a:r>
                  <a:rPr lang="en-US" altLang="zh-CN" sz="1800" b="1" kern="0" dirty="0">
                    <a:solidFill>
                      <a:srgbClr val="000000"/>
                    </a:solidFill>
                    <a:latin typeface="Tahoma" panose="020B0604030504040204"/>
                    <a:ea typeface="宋体" panose="02010600030101010101" pitchFamily="2" charset="-122"/>
                  </a:rPr>
                  <a:t>      </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𝒃</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𝒂</m:t>
                    </m:r>
                  </m:oMath>
                </a14:m>
                <a:r>
                  <a:rPr lang="en-US" altLang="zh-CN" sz="1800" b="1" kern="0" dirty="0">
                    <a:solidFill>
                      <a:srgbClr val="000000"/>
                    </a:solidFill>
                    <a:latin typeface="Tahoma" panose="020B0604030504040204"/>
                    <a:ea typeface="宋体" panose="02010600030101010101" pitchFamily="2" charset="-122"/>
                  </a:rPr>
                  <a:t>      </a:t>
                </a:r>
                <a14:m>
                  <m:oMath xmlns:m="http://schemas.openxmlformats.org/officeDocument/2006/math">
                    <m:r>
                      <a:rPr lang="en-US" altLang="zh-CN" sz="1800" b="1" i="1" kern="0" smtClean="0">
                        <a:solidFill>
                          <a:srgbClr val="FF0000"/>
                        </a:solidFill>
                        <a:latin typeface="Cambria Math" panose="02040503050406030204"/>
                        <a:ea typeface="宋体" panose="02010600030101010101" pitchFamily="2" charset="-122"/>
                      </a:rPr>
                      <m:t>𝒂</m:t>
                    </m:r>
                    <m:r>
                      <a:rPr lang="en-US" altLang="zh-CN" sz="1800" b="1" i="1" ker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𝑻</m:t>
                        </m:r>
                      </m:e>
                      <m:sub>
                        <m:r>
                          <a:rPr lang="en-US" altLang="zh-CN" sz="1800" b="1" i="1" kern="0">
                            <a:solidFill>
                              <a:srgbClr val="000000"/>
                            </a:solidFill>
                            <a:latin typeface="Cambria Math" panose="02040503050406030204"/>
                            <a:ea typeface="宋体" panose="02010600030101010101" pitchFamily="2" charset="-122"/>
                          </a:rPr>
                          <m:t>𝟏</m:t>
                        </m:r>
                      </m:sub>
                    </m:sSub>
                    <m:r>
                      <a:rPr lang="en-US" altLang="zh-CN" sz="1800" b="1" i="1" kern="0" smtClean="0">
                        <a:solidFill>
                          <a:srgbClr val="000000"/>
                        </a:solidFill>
                        <a:latin typeface="Cambria Math" panose="02040503050406030204"/>
                        <a:ea typeface="宋体" panose="02010600030101010101" pitchFamily="2" charset="-122"/>
                      </a:rPr>
                      <m:t>+</m:t>
                    </m:r>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𝑻</m:t>
                        </m:r>
                      </m:e>
                      <m:sub>
                        <m:r>
                          <a:rPr lang="en-US" altLang="zh-CN" sz="1800" b="1" i="1" kern="0" smtClean="0">
                            <a:solidFill>
                              <a:srgbClr val="000000"/>
                            </a:solidFill>
                            <a:latin typeface="Cambria Math" panose="02040503050406030204"/>
                            <a:ea typeface="宋体" panose="02010600030101010101" pitchFamily="2" charset="-122"/>
                          </a:rPr>
                          <m:t>𝟐</m:t>
                        </m:r>
                      </m:sub>
                    </m:sSub>
                  </m:oMath>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1800" b="1" kern="0" dirty="0">
                    <a:solidFill>
                      <a:srgbClr val="000000"/>
                    </a:solidFill>
                    <a:latin typeface="Tahoma" panose="020B0604030504040204"/>
                    <a:ea typeface="宋体" panose="02010600030101010101" pitchFamily="2" charset="-122"/>
                  </a:rPr>
                  <a:t>其中，</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𝒕</m:t>
                    </m:r>
                  </m:oMath>
                </a14:m>
                <a:r>
                  <a:rPr lang="zh-CN" altLang="en-US" sz="1800" b="1" kern="0" dirty="0">
                    <a:solidFill>
                      <a:srgbClr val="000000"/>
                    </a:solidFill>
                    <a:latin typeface="Tahoma" panose="020B0604030504040204"/>
                    <a:ea typeface="宋体" panose="02010600030101010101" pitchFamily="2" charset="-122"/>
                  </a:rPr>
                  <a:t>为步骤数，</a:t>
                </a:r>
                <a14:m>
                  <m:oMath xmlns:m="http://schemas.openxmlformats.org/officeDocument/2006/math">
                    <m:r>
                      <a:rPr lang="en-US" altLang="zh-CN" sz="1800" b="1" i="1" kern="0" smtClean="0">
                        <a:solidFill>
                          <a:srgbClr val="000000"/>
                        </a:solidFill>
                        <a:latin typeface="Cambria Math" panose="02040503050406030204"/>
                        <a:ea typeface="宋体" panose="02010600030101010101" pitchFamily="2" charset="-122"/>
                      </a:rPr>
                      <m:t>𝟎</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𝒕</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宋体" panose="02010600030101010101" pitchFamily="2" charset="-122"/>
                      </a:rPr>
                      <m:t>𝟕𝟗</m:t>
                    </m:r>
                  </m:oMath>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𝑪𝒉</m:t>
                    </m:r>
                    <m:d>
                      <m:dPr>
                        <m:ctrlPr>
                          <a:rPr lang="en-US" altLang="zh-CN" sz="1800" b="1" i="1" kern="0">
                            <a:solidFill>
                              <a:srgbClr val="000000"/>
                            </a:solidFill>
                            <a:latin typeface="Cambria Math" panose="02040503050406030204" pitchFamily="18" charset="0"/>
                            <a:ea typeface="宋体" panose="02010600030101010101" pitchFamily="2" charset="-122"/>
                          </a:rPr>
                        </m:ctrlPr>
                      </m:dPr>
                      <m:e>
                        <m:r>
                          <a:rPr lang="en-US" altLang="zh-CN" sz="1800" b="1" i="1" kern="0">
                            <a:solidFill>
                              <a:srgbClr val="000000"/>
                            </a:solidFill>
                            <a:latin typeface="Cambria Math" panose="02040503050406030204"/>
                            <a:ea typeface="宋体" panose="02010600030101010101" pitchFamily="2" charset="-122"/>
                          </a:rPr>
                          <m:t>𝒆</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𝒇</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𝒈</m:t>
                        </m:r>
                      </m:e>
                    </m:d>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𝒆</m:t>
                    </m:r>
                    <m:r>
                      <a:rPr lang="en-US" altLang="zh-CN" sz="1800" b="1" i="1" kern="0" smtClean="0">
                        <a:solidFill>
                          <a:srgbClr val="000000"/>
                        </a:solidFill>
                        <a:latin typeface="Cambria Math" panose="02040503050406030204"/>
                        <a:ea typeface="宋体" panose="02010600030101010101" pitchFamily="2" charset="-122"/>
                      </a:rPr>
                      <m:t> </m:t>
                    </m:r>
                    <m:r>
                      <a:rPr lang="en-US" altLang="zh-CN" sz="1800" b="1" i="1" kern="0" smtClean="0">
                        <a:solidFill>
                          <a:srgbClr val="000000"/>
                        </a:solidFill>
                        <a:latin typeface="Cambria Math" panose="02040503050406030204"/>
                        <a:ea typeface="宋体" panose="02010600030101010101" pitchFamily="2" charset="-122"/>
                      </a:rPr>
                      <m:t>𝑨𝑵𝑫</m:t>
                    </m:r>
                    <m:r>
                      <a:rPr lang="en-US" altLang="zh-CN" sz="1800" b="1" i="1" kern="0" smtClean="0">
                        <a:solidFill>
                          <a:srgbClr val="000000"/>
                        </a:solidFill>
                        <a:latin typeface="Cambria Math" panose="02040503050406030204"/>
                        <a:ea typeface="宋体" panose="02010600030101010101" pitchFamily="2" charset="-122"/>
                      </a:rPr>
                      <m:t> </m:t>
                    </m:r>
                    <m:r>
                      <a:rPr lang="en-US" altLang="zh-CN" sz="1800" b="1" i="1" kern="0" smtClean="0">
                        <a:solidFill>
                          <a:srgbClr val="000000"/>
                        </a:solidFill>
                        <a:latin typeface="Cambria Math" panose="02040503050406030204"/>
                        <a:ea typeface="宋体" panose="02010600030101010101" pitchFamily="2" charset="-122"/>
                      </a:rPr>
                      <m:t>𝒇</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Cambria Math" panose="02040503050406030204"/>
                      </a:rPr>
                      <m:t>𝑵𝑶𝑻</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𝒆</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𝑨𝑵𝑫</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𝒈</m:t>
                    </m:r>
                    <m:r>
                      <a:rPr lang="en-US" altLang="zh-CN" sz="1800" b="1" i="1" kern="0" smtClean="0">
                        <a:solidFill>
                          <a:srgbClr val="000000"/>
                        </a:solidFill>
                        <a:latin typeface="Cambria Math" panose="02040503050406030204"/>
                        <a:ea typeface="Cambria Math" panose="02040503050406030204"/>
                      </a:rPr>
                      <m:t>)</m:t>
                    </m:r>
                  </m:oMath>
                </a14:m>
                <a:r>
                  <a:rPr lang="zh-CN" altLang="en-US" sz="1800" b="1" kern="0" dirty="0">
                    <a:solidFill>
                      <a:srgbClr val="000000"/>
                    </a:solidFill>
                    <a:latin typeface="Tahoma" panose="020B0604030504040204"/>
                    <a:ea typeface="宋体" panose="02010600030101010101" pitchFamily="2" charset="-122"/>
                  </a:rPr>
                  <a:t>条件函数：如果</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𝒆</m:t>
                    </m:r>
                  </m:oMath>
                </a14:m>
                <a:r>
                  <a:rPr lang="zh-CN" altLang="en-US" sz="1800" b="1" kern="0" dirty="0">
                    <a:solidFill>
                      <a:srgbClr val="000000"/>
                    </a:solidFill>
                    <a:latin typeface="Tahoma" panose="020B0604030504040204"/>
                    <a:ea typeface="宋体" panose="02010600030101010101" pitchFamily="2" charset="-122"/>
                  </a:rPr>
                  <a:t>，则</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𝒇</m:t>
                    </m:r>
                  </m:oMath>
                </a14:m>
                <a:r>
                  <a:rPr lang="zh-CN" altLang="en-US" sz="1800" b="1" kern="0" dirty="0">
                    <a:solidFill>
                      <a:srgbClr val="000000"/>
                    </a:solidFill>
                    <a:latin typeface="Tahoma" panose="020B0604030504040204"/>
                    <a:ea typeface="宋体" panose="02010600030101010101" pitchFamily="2" charset="-122"/>
                  </a:rPr>
                  <a:t>，否则</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𝒈</m:t>
                    </m:r>
                  </m:oMath>
                </a14:m>
                <a:r>
                  <a:rPr lang="zh-CN" altLang="en-US" sz="1800" b="1" kern="0" dirty="0">
                    <a:solidFill>
                      <a:srgbClr val="000000"/>
                    </a:solidFill>
                    <a:latin typeface="Tahoma" panose="020B0604030504040204"/>
                    <a:ea typeface="宋体" panose="02010600030101010101" pitchFamily="2" charset="-122"/>
                  </a:rPr>
                  <a:t>。</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 xmlns:m="http://schemas.openxmlformats.org/officeDocument/2006/math">
                    <m:r>
                      <a:rPr lang="en-US" altLang="zh-CN" sz="1800" b="1" i="1" kern="0">
                        <a:solidFill>
                          <a:srgbClr val="000000"/>
                        </a:solidFill>
                        <a:latin typeface="Cambria Math" panose="02040503050406030204"/>
                        <a:ea typeface="宋体" panose="02010600030101010101" pitchFamily="2" charset="-122"/>
                      </a:rPr>
                      <m:t>𝑴𝒂𝒋</m:t>
                    </m:r>
                    <m:d>
                      <m:dPr>
                        <m:ctrlPr>
                          <a:rPr lang="en-US" altLang="zh-CN" sz="1800" b="1" i="1" kern="0">
                            <a:solidFill>
                              <a:srgbClr val="000000"/>
                            </a:solidFill>
                            <a:latin typeface="Cambria Math" panose="02040503050406030204" pitchFamily="18" charset="0"/>
                            <a:ea typeface="宋体" panose="02010600030101010101" pitchFamily="2" charset="-122"/>
                          </a:rPr>
                        </m:ctrlPr>
                      </m:dPr>
                      <m:e>
                        <m:r>
                          <a:rPr lang="en-US" altLang="zh-CN" sz="1800" b="1" i="1" kern="0">
                            <a:solidFill>
                              <a:srgbClr val="000000"/>
                            </a:solidFill>
                            <a:latin typeface="Cambria Math" panose="02040503050406030204"/>
                            <a:ea typeface="宋体" panose="02010600030101010101" pitchFamily="2" charset="-122"/>
                          </a:rPr>
                          <m:t>𝒂</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𝒃</m:t>
                        </m:r>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𝒄</m:t>
                        </m:r>
                      </m:e>
                    </m:d>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𝒂</m:t>
                    </m:r>
                    <m:r>
                      <a:rPr lang="en-US" altLang="zh-CN" sz="1800" b="1" i="1" kern="0" smtClean="0">
                        <a:solidFill>
                          <a:srgbClr val="000000"/>
                        </a:solidFill>
                        <a:latin typeface="Cambria Math" panose="02040503050406030204"/>
                        <a:ea typeface="宋体" panose="02010600030101010101" pitchFamily="2" charset="-122"/>
                      </a:rPr>
                      <m:t> </m:t>
                    </m:r>
                    <m:r>
                      <a:rPr lang="en-US" altLang="zh-CN" sz="1800" b="1" i="1" kern="0" smtClean="0">
                        <a:solidFill>
                          <a:srgbClr val="000000"/>
                        </a:solidFill>
                        <a:latin typeface="Cambria Math" panose="02040503050406030204"/>
                        <a:ea typeface="宋体" panose="02010600030101010101" pitchFamily="2" charset="-122"/>
                      </a:rPr>
                      <m:t>𝑨𝑵𝑫</m:t>
                    </m:r>
                    <m:r>
                      <a:rPr lang="en-US" altLang="zh-CN" sz="1800" b="1" i="1" kern="0" smtClean="0">
                        <a:solidFill>
                          <a:srgbClr val="000000"/>
                        </a:solidFill>
                        <a:latin typeface="Cambria Math" panose="02040503050406030204"/>
                        <a:ea typeface="宋体" panose="02010600030101010101" pitchFamily="2" charset="-122"/>
                      </a:rPr>
                      <m:t> </m:t>
                    </m:r>
                    <m:r>
                      <a:rPr lang="en-US" altLang="zh-CN" sz="1800" b="1" i="1" kern="0" smtClean="0">
                        <a:solidFill>
                          <a:srgbClr val="000000"/>
                        </a:solidFill>
                        <a:latin typeface="Cambria Math" panose="02040503050406030204"/>
                        <a:ea typeface="宋体" panose="02010600030101010101" pitchFamily="2" charset="-122"/>
                      </a:rPr>
                      <m:t>𝒃</m:t>
                    </m:r>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Cambria Math" panose="02040503050406030204"/>
                      </a:rPr>
                      <m:t>𝒂</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𝑨𝑵𝑫</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𝒄</m:t>
                    </m:r>
                    <m:r>
                      <a:rPr lang="en-US" altLang="zh-CN" sz="1800" b="1" i="1" kern="0" smtClean="0">
                        <a:solidFill>
                          <a:srgbClr val="000000"/>
                        </a:solidFill>
                        <a:latin typeface="Cambria Math" panose="02040503050406030204"/>
                        <a:ea typeface="Cambria Math" panose="02040503050406030204"/>
                      </a:rPr>
                      <m:t>)⨁(</m:t>
                    </m:r>
                    <m:r>
                      <a:rPr lang="en-US" altLang="zh-CN" sz="1800" b="1" i="1" kern="0" smtClean="0">
                        <a:solidFill>
                          <a:srgbClr val="000000"/>
                        </a:solidFill>
                        <a:latin typeface="Cambria Math" panose="02040503050406030204"/>
                        <a:ea typeface="Cambria Math" panose="02040503050406030204"/>
                      </a:rPr>
                      <m:t>𝒃</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𝑨𝑵𝑫</m:t>
                    </m:r>
                    <m:r>
                      <a:rPr lang="en-US" altLang="zh-CN" sz="1800" b="1" i="1" kern="0" smtClean="0">
                        <a:solidFill>
                          <a:srgbClr val="000000"/>
                        </a:solidFill>
                        <a:latin typeface="Cambria Math" panose="02040503050406030204"/>
                        <a:ea typeface="Cambria Math" panose="02040503050406030204"/>
                      </a:rPr>
                      <m:t> </m:t>
                    </m:r>
                    <m:r>
                      <a:rPr lang="en-US" altLang="zh-CN" sz="1800" b="1" i="1" kern="0" smtClean="0">
                        <a:solidFill>
                          <a:srgbClr val="000000"/>
                        </a:solidFill>
                        <a:latin typeface="Cambria Math" panose="02040503050406030204"/>
                        <a:ea typeface="Cambria Math" panose="02040503050406030204"/>
                      </a:rPr>
                      <m:t>𝒄</m:t>
                    </m:r>
                    <m:r>
                      <a:rPr lang="en-US" altLang="zh-CN" sz="1800" b="1" i="1" kern="0" smtClean="0">
                        <a:solidFill>
                          <a:srgbClr val="000000"/>
                        </a:solidFill>
                        <a:latin typeface="Cambria Math" panose="02040503050406030204"/>
                        <a:ea typeface="Cambria Math" panose="02040503050406030204"/>
                      </a:rPr>
                      <m:t>)</m:t>
                    </m:r>
                  </m:oMath>
                </a14:m>
                <a:r>
                  <a:rPr lang="zh-CN" altLang="en-US" sz="1800" b="1" kern="0" dirty="0">
                    <a:solidFill>
                      <a:srgbClr val="000000"/>
                    </a:solidFill>
                    <a:latin typeface="Tahoma" panose="020B0604030504040204"/>
                    <a:ea typeface="宋体" panose="02010600030101010101" pitchFamily="2" charset="-122"/>
                  </a:rPr>
                  <a:t>函数为真当且仅当变量的多数</a:t>
                </a:r>
                <a:r>
                  <a:rPr lang="en-US" altLang="zh-CN" sz="1800" b="1" kern="0" dirty="0">
                    <a:solidFill>
                      <a:srgbClr val="000000"/>
                    </a:solidFill>
                    <a:latin typeface="Tahoma" panose="020B0604030504040204"/>
                    <a:ea typeface="宋体" panose="02010600030101010101" pitchFamily="2" charset="-122"/>
                  </a:rPr>
                  <a:t>(2</a:t>
                </a:r>
                <a:r>
                  <a:rPr lang="zh-CN" altLang="en-US" sz="1800" b="1" kern="0" dirty="0">
                    <a:solidFill>
                      <a:srgbClr val="000000"/>
                    </a:solidFill>
                    <a:latin typeface="Tahoma" panose="020B0604030504040204"/>
                    <a:ea typeface="宋体" panose="02010600030101010101" pitchFamily="2" charset="-122"/>
                  </a:rPr>
                  <a:t>个或</a:t>
                </a:r>
                <a:r>
                  <a:rPr lang="en-US" altLang="zh-CN" sz="1800" b="1" kern="0" dirty="0">
                    <a:solidFill>
                      <a:srgbClr val="000000"/>
                    </a:solidFill>
                    <a:latin typeface="Tahoma" panose="020B0604030504040204"/>
                    <a:ea typeface="宋体" panose="02010600030101010101" pitchFamily="2" charset="-122"/>
                  </a:rPr>
                  <a:t>3</a:t>
                </a:r>
                <a:r>
                  <a:rPr lang="zh-CN" altLang="en-US" sz="1800" b="1" kern="0" dirty="0">
                    <a:solidFill>
                      <a:srgbClr val="000000"/>
                    </a:solidFill>
                    <a:latin typeface="Tahoma" panose="020B0604030504040204"/>
                    <a:ea typeface="宋体" panose="02010600030101010101" pitchFamily="2" charset="-122"/>
                  </a:rPr>
                  <a:t>个</a:t>
                </a: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为真。</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985"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d>
                        <m:dPr>
                          <m:ctrlPr>
                            <a:rPr lang="en-US" altLang="zh-CN" sz="1800" b="1" i="1" kern="0" smtClean="0">
                              <a:solidFill>
                                <a:srgbClr val="000000"/>
                              </a:solidFill>
                              <a:latin typeface="Cambria Math" panose="02040503050406030204" pitchFamily="18" charset="0"/>
                              <a:ea typeface="宋体" panose="02010600030101010101" pitchFamily="2" charset="-122"/>
                            </a:rPr>
                          </m:ctrlPr>
                        </m:dPr>
                        <m:e>
                          <m:nary>
                            <m:naryPr>
                              <m:chr m:val="∑"/>
                              <m:limLoc m:val="subSup"/>
                              <m:ctrlPr>
                                <a:rPr lang="en-US" altLang="zh-CN" sz="1800" b="1" i="1" kern="0">
                                  <a:solidFill>
                                    <a:srgbClr val="000000"/>
                                  </a:solidFill>
                                  <a:latin typeface="Cambria Math" panose="02040503050406030204" pitchFamily="18" charset="0"/>
                                  <a:ea typeface="宋体" panose="02010600030101010101" pitchFamily="2" charset="-122"/>
                                </a:rPr>
                              </m:ctrlPr>
                            </m:naryPr>
                            <m:sub>
                              <m:r>
                                <m:rPr>
                                  <m:brk m:alnAt="25"/>
                                </m:rPr>
                                <a:rPr lang="en-US" altLang="zh-CN" sz="1800" b="1" i="1" kern="0" smtClean="0">
                                  <a:solidFill>
                                    <a:srgbClr val="000000"/>
                                  </a:solidFill>
                                  <a:latin typeface="Cambria Math" panose="02040503050406030204"/>
                                  <a:ea typeface="宋体" panose="02010600030101010101" pitchFamily="2" charset="-122"/>
                                </a:rPr>
                                <m:t>𝟎</m:t>
                              </m:r>
                            </m:sub>
                            <m:sup>
                              <m:r>
                                <a:rPr lang="en-US" altLang="zh-CN" sz="1800" b="1" i="1" kern="0">
                                  <a:solidFill>
                                    <a:srgbClr val="000000"/>
                                  </a:solidFill>
                                  <a:latin typeface="Cambria Math" panose="02040503050406030204"/>
                                  <a:ea typeface="宋体" panose="02010600030101010101" pitchFamily="2" charset="-122"/>
                                </a:rPr>
                                <m:t>𝟓𝟏𝟐</m:t>
                              </m:r>
                            </m:sup>
                            <m:e>
                              <m:r>
                                <a:rPr lang="en-US" altLang="zh-CN" sz="1800" b="1" i="1" kern="0" smtClean="0">
                                  <a:solidFill>
                                    <a:srgbClr val="000000"/>
                                  </a:solidFill>
                                  <a:latin typeface="Cambria Math" panose="02040503050406030204"/>
                                  <a:ea typeface="宋体" panose="02010600030101010101" pitchFamily="2" charset="-122"/>
                                </a:rPr>
                                <m:t>𝒂</m:t>
                              </m:r>
                            </m:e>
                          </m:nary>
                        </m:e>
                      </m:d>
                      <m:r>
                        <a:rPr lang="en-US" altLang="zh-CN" sz="1800" b="1" i="1" kern="0" smtClean="0">
                          <a:solidFill>
                            <a:srgbClr val="000000"/>
                          </a:solidFill>
                          <a:latin typeface="Cambria Math" panose="02040503050406030204"/>
                          <a:ea typeface="宋体" panose="02010600030101010101" pitchFamily="2" charset="-122"/>
                        </a:rPr>
                        <m:t>=</m:t>
                      </m:r>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𝟐𝟖</m:t>
                          </m:r>
                        </m:sup>
                      </m:sSup>
                      <m:r>
                        <a:rPr lang="en-US" altLang="zh-CN" sz="1800" b="1" i="1" kern="0" smtClea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𝒂</m:t>
                      </m:r>
                      <m:r>
                        <a:rPr lang="en-US" altLang="zh-CN" sz="1800" b="1" i="1" kern="0" smtClean="0">
                          <a:solidFill>
                            <a:srgbClr val="000000"/>
                          </a:solidFill>
                          <a:latin typeface="Cambria Math" panose="02040503050406030204"/>
                          <a:ea typeface="宋体" panose="02010600030101010101" pitchFamily="2" charset="-122"/>
                        </a:rPr>
                        <m:t>)⨁</m:t>
                      </m:r>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𝟑𝟒</m:t>
                          </m:r>
                        </m:sup>
                      </m:sSup>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𝒂</m:t>
                      </m:r>
                      <m:r>
                        <a:rPr lang="en-US" altLang="zh-CN" sz="1800" b="1" i="1" kern="0">
                          <a:solidFill>
                            <a:srgbClr val="000000"/>
                          </a:solidFill>
                          <a:latin typeface="Cambria Math" panose="02040503050406030204"/>
                          <a:ea typeface="宋体" panose="02010600030101010101" pitchFamily="2" charset="-122"/>
                        </a:rPr>
                        <m:t>)⨁</m:t>
                      </m:r>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𝟑𝟗</m:t>
                          </m:r>
                        </m:sup>
                      </m:sSup>
                      <m:r>
                        <a:rPr lang="en-US" altLang="zh-CN" sz="1800" b="1" i="1" kern="0">
                          <a:solidFill>
                            <a:srgbClr val="000000"/>
                          </a:solidFill>
                          <a:latin typeface="Cambria Math" panose="02040503050406030204"/>
                          <a:ea typeface="宋体" panose="02010600030101010101" pitchFamily="2" charset="-122"/>
                        </a:rPr>
                        <m:t>(</m:t>
                      </m:r>
                      <m:r>
                        <a:rPr lang="en-US" altLang="zh-CN" sz="1800" b="1" i="1" kern="0">
                          <a:solidFill>
                            <a:srgbClr val="000000"/>
                          </a:solidFill>
                          <a:latin typeface="Cambria Math" panose="02040503050406030204"/>
                          <a:ea typeface="宋体" panose="02010600030101010101" pitchFamily="2" charset="-122"/>
                        </a:rPr>
                        <m:t>𝒂</m:t>
                      </m:r>
                      <m:r>
                        <a:rPr lang="en-US" altLang="zh-CN" sz="1800" b="1" i="1" kern="0">
                          <a:solidFill>
                            <a:srgbClr val="000000"/>
                          </a:solidFill>
                          <a:latin typeface="Cambria Math" panose="02040503050406030204"/>
                          <a:ea typeface="宋体" panose="02010600030101010101" pitchFamily="2" charset="-122"/>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d>
                        <m:dPr>
                          <m:ctrlPr>
                            <a:rPr lang="en-US" altLang="zh-CN" sz="1800" b="1" i="1" kern="0">
                              <a:solidFill>
                                <a:srgbClr val="000000"/>
                              </a:solidFill>
                              <a:latin typeface="Cambria Math" panose="02040503050406030204" pitchFamily="18" charset="0"/>
                              <a:ea typeface="宋体" panose="02010600030101010101" pitchFamily="2" charset="-122"/>
                            </a:rPr>
                          </m:ctrlPr>
                        </m:dPr>
                        <m:e>
                          <m:nary>
                            <m:naryPr>
                              <m:chr m:val="∑"/>
                              <m:limLoc m:val="subSup"/>
                              <m:ctrlPr>
                                <a:rPr lang="en-US" altLang="zh-CN" sz="1800" b="1" i="1" kern="0">
                                  <a:solidFill>
                                    <a:srgbClr val="000000"/>
                                  </a:solidFill>
                                  <a:latin typeface="Cambria Math" panose="02040503050406030204" pitchFamily="18" charset="0"/>
                                  <a:ea typeface="宋体" panose="02010600030101010101" pitchFamily="2" charset="-122"/>
                                </a:rPr>
                              </m:ctrlPr>
                            </m:naryPr>
                            <m:sub>
                              <m:r>
                                <m:rPr>
                                  <m:brk m:alnAt="25"/>
                                </m:rPr>
                                <a:rPr lang="en-US" altLang="zh-CN" sz="1800" b="1" i="1" kern="0" smtClean="0">
                                  <a:solidFill>
                                    <a:srgbClr val="000000"/>
                                  </a:solidFill>
                                  <a:latin typeface="Cambria Math" panose="02040503050406030204"/>
                                  <a:ea typeface="宋体" panose="02010600030101010101" pitchFamily="2" charset="-122"/>
                                </a:rPr>
                                <m:t>𝟏</m:t>
                              </m:r>
                            </m:sub>
                            <m:sup>
                              <m:r>
                                <a:rPr lang="en-US" altLang="zh-CN" sz="1800" b="1" i="1" kern="0">
                                  <a:solidFill>
                                    <a:srgbClr val="000000"/>
                                  </a:solidFill>
                                  <a:latin typeface="Cambria Math" panose="02040503050406030204"/>
                                  <a:ea typeface="宋体" panose="02010600030101010101" pitchFamily="2" charset="-122"/>
                                </a:rPr>
                                <m:t>𝟓𝟏𝟐</m:t>
                              </m:r>
                            </m:sup>
                            <m:e>
                              <m:r>
                                <a:rPr lang="en-US" altLang="zh-CN" sz="1800" b="1" i="1" kern="0">
                                  <a:solidFill>
                                    <a:srgbClr val="000000"/>
                                  </a:solidFill>
                                  <a:latin typeface="Cambria Math" panose="02040503050406030204"/>
                                  <a:ea typeface="宋体" panose="02010600030101010101" pitchFamily="2" charset="-122"/>
                                </a:rPr>
                                <m:t>𝒆</m:t>
                              </m:r>
                            </m:e>
                          </m:nary>
                        </m:e>
                      </m:d>
                      <m:r>
                        <a:rPr lang="en-US" altLang="zh-CN" sz="1800" b="1" i="1" kern="0">
                          <a:solidFill>
                            <a:srgbClr val="000000"/>
                          </a:solidFill>
                          <a:latin typeface="Cambria Math" panose="02040503050406030204"/>
                          <a:ea typeface="宋体" panose="02010600030101010101" pitchFamily="2" charset="-122"/>
                        </a:rPr>
                        <m:t>=</m:t>
                      </m:r>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𝟏𝟒</m:t>
                          </m:r>
                        </m:sup>
                      </m:sSup>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𝒆</m:t>
                      </m:r>
                      <m:r>
                        <a:rPr lang="en-US" altLang="zh-CN" sz="1800" b="1" i="1" kern="0">
                          <a:solidFill>
                            <a:srgbClr val="000000"/>
                          </a:solidFill>
                          <a:latin typeface="Cambria Math" panose="02040503050406030204"/>
                          <a:ea typeface="宋体" panose="02010600030101010101" pitchFamily="2" charset="-122"/>
                        </a:rPr>
                        <m:t>)⨁</m:t>
                      </m:r>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𝟏𝟖</m:t>
                          </m:r>
                        </m:sup>
                      </m:sSup>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𝒆</m:t>
                      </m:r>
                      <m:r>
                        <a:rPr lang="en-US" altLang="zh-CN" sz="1800" b="1" i="1" kern="0">
                          <a:solidFill>
                            <a:srgbClr val="000000"/>
                          </a:solidFill>
                          <a:latin typeface="Cambria Math" panose="02040503050406030204"/>
                          <a:ea typeface="宋体" panose="02010600030101010101" pitchFamily="2" charset="-122"/>
                        </a:rPr>
                        <m:t>)⨁</m:t>
                      </m:r>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𝟒𝟏</m:t>
                          </m:r>
                        </m:sup>
                      </m:sSup>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𝒆</m:t>
                      </m:r>
                      <m:r>
                        <a:rPr lang="en-US" altLang="zh-CN" sz="1800" b="1" i="1" kern="0">
                          <a:solidFill>
                            <a:srgbClr val="000000"/>
                          </a:solidFill>
                          <a:latin typeface="Cambria Math" panose="02040503050406030204"/>
                          <a:ea typeface="宋体" panose="02010600030101010101" pitchFamily="2" charset="-122"/>
                        </a:rPr>
                        <m:t>)</m:t>
                      </m:r>
                    </m:oMath>
                  </m:oMathPara>
                </a14:m>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𝑹𝑶𝑻𝑹</m:t>
                        </m:r>
                      </m:e>
                      <m:sup>
                        <m:r>
                          <a:rPr lang="en-US" altLang="zh-CN" sz="1800" b="1" i="1" kern="0" smtClean="0">
                            <a:solidFill>
                              <a:srgbClr val="000000"/>
                            </a:solidFill>
                            <a:latin typeface="Cambria Math" panose="02040503050406030204"/>
                            <a:ea typeface="宋体" panose="02010600030101010101" pitchFamily="2" charset="-122"/>
                          </a:rPr>
                          <m:t>𝒏</m:t>
                        </m:r>
                      </m:sup>
                    </m:sSup>
                    <m:r>
                      <a:rPr lang="en-US" altLang="zh-CN" sz="1800" b="1" i="1" kern="0">
                        <a:solidFill>
                          <a:srgbClr val="000000"/>
                        </a:solidFill>
                        <a:latin typeface="Cambria Math" panose="02040503050406030204"/>
                        <a:ea typeface="宋体" panose="02010600030101010101" pitchFamily="2" charset="-122"/>
                      </a:rPr>
                      <m:t>(</m:t>
                    </m:r>
                    <m:r>
                      <a:rPr lang="en-US" altLang="zh-CN" sz="1800" b="1" i="1" kern="0" smtClean="0">
                        <a:solidFill>
                          <a:srgbClr val="000000"/>
                        </a:solidFill>
                        <a:latin typeface="Cambria Math" panose="02040503050406030204"/>
                        <a:ea typeface="宋体" panose="02010600030101010101" pitchFamily="2" charset="-122"/>
                      </a:rPr>
                      <m:t>𝒙</m:t>
                    </m:r>
                    <m:r>
                      <a:rPr lang="en-US" altLang="zh-CN" sz="1800" b="1" i="1" kern="0">
                        <a:solidFill>
                          <a:srgbClr val="000000"/>
                        </a:solidFill>
                        <a:latin typeface="Cambria Math" panose="02040503050406030204"/>
                        <a:ea typeface="宋体" panose="02010600030101010101" pitchFamily="2" charset="-122"/>
                      </a:rPr>
                      <m:t>)</m:t>
                    </m:r>
                  </m:oMath>
                </a14:m>
                <a:r>
                  <a:rPr lang="zh-CN" altLang="en-US" sz="1800" b="1" kern="0" dirty="0">
                    <a:solidFill>
                      <a:srgbClr val="000000"/>
                    </a:solidFill>
                    <a:latin typeface="Tahoma" panose="020B0604030504040204"/>
                    <a:ea typeface="宋体" panose="02010600030101010101" pitchFamily="2" charset="-122"/>
                  </a:rPr>
                  <a:t>为对</a:t>
                </a:r>
                <a:r>
                  <a:rPr lang="en-US" altLang="zh-CN" sz="1800" b="1" kern="0" dirty="0">
                    <a:solidFill>
                      <a:srgbClr val="000000"/>
                    </a:solidFill>
                    <a:latin typeface="Tahoma" panose="020B0604030504040204"/>
                    <a:ea typeface="宋体" panose="02010600030101010101" pitchFamily="2" charset="-122"/>
                  </a:rPr>
                  <a:t>64</a:t>
                </a:r>
                <a:r>
                  <a:rPr lang="zh-CN" altLang="en-US" sz="1800" b="1" kern="0" dirty="0">
                    <a:solidFill>
                      <a:srgbClr val="000000"/>
                    </a:solidFill>
                    <a:latin typeface="Tahoma" panose="020B0604030504040204"/>
                    <a:ea typeface="宋体" panose="02010600030101010101" pitchFamily="2" charset="-122"/>
                  </a:rPr>
                  <a:t>位的变量</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𝒙</m:t>
                    </m:r>
                  </m:oMath>
                </a14:m>
                <a:r>
                  <a:rPr lang="zh-CN" altLang="en-US" sz="1800" b="1" kern="0" dirty="0">
                    <a:solidFill>
                      <a:srgbClr val="000000"/>
                    </a:solidFill>
                    <a:latin typeface="Tahoma" panose="020B0604030504040204"/>
                    <a:ea typeface="宋体" panose="02010600030101010101" pitchFamily="2" charset="-122"/>
                  </a:rPr>
                  <a:t>循环右移</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𝒏</m:t>
                    </m:r>
                  </m:oMath>
                </a14:m>
                <a:r>
                  <a:rPr lang="zh-CN" altLang="en-US" sz="1800" b="1" kern="0" dirty="0">
                    <a:solidFill>
                      <a:srgbClr val="000000"/>
                    </a:solidFill>
                    <a:latin typeface="Tahoma" panose="020B0604030504040204"/>
                    <a:ea typeface="宋体" panose="02010600030101010101" pitchFamily="2" charset="-122"/>
                  </a:rPr>
                  <a:t>位</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𝑾</m:t>
                        </m:r>
                      </m:e>
                      <m:sub>
                        <m:r>
                          <a:rPr lang="en-US" altLang="zh-CN" sz="1800" b="1" i="1" kern="0" smtClean="0">
                            <a:solidFill>
                              <a:srgbClr val="000000"/>
                            </a:solidFill>
                            <a:latin typeface="Cambria Math" panose="02040503050406030204"/>
                            <a:ea typeface="宋体" panose="02010600030101010101" pitchFamily="2" charset="-122"/>
                          </a:rPr>
                          <m:t>𝒕</m:t>
                        </m:r>
                      </m:sub>
                    </m:sSub>
                  </m:oMath>
                </a14:m>
                <a:r>
                  <a:rPr lang="zh-CN" altLang="en-US" sz="1800" b="1" kern="0" dirty="0">
                    <a:solidFill>
                      <a:srgbClr val="000000"/>
                    </a:solidFill>
                    <a:latin typeface="Tahoma" panose="020B0604030504040204"/>
                    <a:ea typeface="宋体" panose="02010600030101010101" pitchFamily="2" charset="-122"/>
                  </a:rPr>
                  <a:t>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位的变量</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𝒙</m:t>
                    </m:r>
                  </m:oMath>
                </a14:m>
                <a:r>
                  <a:rPr lang="zh-CN" altLang="en-US" sz="1800" b="1" kern="0" dirty="0">
                    <a:solidFill>
                      <a:srgbClr val="000000"/>
                    </a:solidFill>
                    <a:latin typeface="Tahoma" panose="020B0604030504040204"/>
                    <a:ea typeface="宋体" panose="02010600030101010101" pitchFamily="2" charset="-122"/>
                  </a:rPr>
                  <a:t>循环右移</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𝒏</m:t>
                    </m:r>
                  </m:oMath>
                </a14:m>
                <a:r>
                  <a:rPr lang="zh-CN" altLang="en-US" sz="1800" b="1" kern="0" dirty="0">
                    <a:solidFill>
                      <a:srgbClr val="000000"/>
                    </a:solidFill>
                    <a:latin typeface="Tahoma" panose="020B0604030504040204"/>
                    <a:ea typeface="宋体" panose="02010600030101010101" pitchFamily="2" charset="-122"/>
                  </a:rPr>
                  <a:t>位</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smtClean="0">
                            <a:solidFill>
                              <a:srgbClr val="000000"/>
                            </a:solidFill>
                            <a:latin typeface="Cambria Math" panose="02040503050406030204"/>
                            <a:ea typeface="宋体" panose="02010600030101010101" pitchFamily="2" charset="-122"/>
                          </a:rPr>
                          <m:t>𝑲</m:t>
                        </m:r>
                      </m:e>
                      <m:sub>
                        <m:r>
                          <a:rPr lang="en-US" altLang="zh-CN" sz="1800" b="1" i="1" kern="0" smtClean="0">
                            <a:solidFill>
                              <a:srgbClr val="000000"/>
                            </a:solidFill>
                            <a:latin typeface="Cambria Math" panose="02040503050406030204"/>
                            <a:ea typeface="宋体" panose="02010600030101010101" pitchFamily="2" charset="-122"/>
                          </a:rPr>
                          <m:t>𝒕</m:t>
                        </m:r>
                      </m:sub>
                    </m:sSub>
                  </m:oMath>
                </a14:m>
                <a:r>
                  <a:rPr lang="zh-CN" altLang="en-US" sz="1800" b="1" kern="0" dirty="0">
                    <a:solidFill>
                      <a:srgbClr val="000000"/>
                    </a:solidFill>
                    <a:latin typeface="Tahoma" panose="020B0604030504040204"/>
                    <a:ea typeface="宋体" panose="02010600030101010101" pitchFamily="2" charset="-122"/>
                  </a:rPr>
                  <a:t>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位附加常数</a:t>
                </a:r>
                <a:endParaRPr lang="en-US" altLang="zh-CN" sz="18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en-US" altLang="zh-CN" sz="1800" b="1" kern="0" dirty="0">
                    <a:solidFill>
                      <a:srgbClr val="000000"/>
                    </a:solidFill>
                    <a:latin typeface="Tahoma" panose="020B0604030504040204"/>
                    <a:ea typeface="宋体" panose="02010600030101010101" pitchFamily="2" charset="-122"/>
                  </a:rPr>
                  <a:t>+</a:t>
                </a:r>
                <a:r>
                  <a:rPr lang="zh-CN" altLang="en-US" sz="1800" b="1" kern="0" dirty="0">
                    <a:solidFill>
                      <a:srgbClr val="000000"/>
                    </a:solidFill>
                    <a:latin typeface="Tahoma" panose="020B0604030504040204"/>
                    <a:ea typeface="宋体" panose="02010600030101010101" pitchFamily="2" charset="-122"/>
                  </a:rPr>
                  <a:t>为模</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𝟔𝟒</m:t>
                        </m:r>
                      </m:sup>
                    </m:sSup>
                  </m:oMath>
                </a14:m>
                <a:r>
                  <a:rPr lang="zh-CN" altLang="en-US" sz="1800" b="1" kern="0" dirty="0">
                    <a:solidFill>
                      <a:srgbClr val="000000"/>
                    </a:solidFill>
                    <a:latin typeface="Tahoma" panose="020B0604030504040204"/>
                    <a:ea typeface="宋体" panose="02010600030101010101" pitchFamily="2" charset="-122"/>
                  </a:rPr>
                  <a:t>加</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625475" lvl="2" indent="0" eaLnBrk="1" hangingPunct="1">
                  <a:lnSpc>
                    <a:spcPct val="130000"/>
                  </a:lnSpc>
                  <a:spcBef>
                    <a:spcPct val="20000"/>
                  </a:spcBef>
                  <a:buClr>
                    <a:srgbClr val="4768F5"/>
                  </a:buClr>
                  <a:buSzPct val="60000"/>
                  <a:buNone/>
                </a:pPr>
                <a:r>
                  <a:rPr lang="zh-CN" altLang="en-US" sz="2400" b="1" kern="0" dirty="0">
                    <a:solidFill>
                      <a:srgbClr val="000000"/>
                    </a:solidFill>
                    <a:latin typeface="Tahoma" panose="020B0604030504040204"/>
                    <a:ea typeface="宋体" panose="02010600030101010101" pitchFamily="2" charset="-122"/>
                  </a:rPr>
                  <a:t>轮函数有如下两个特点：</a:t>
                </a:r>
                <a:endParaRPr lang="en-US" altLang="zh-CN" sz="24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400" b="1" kern="0" dirty="0">
                    <a:solidFill>
                      <a:srgbClr val="000000"/>
                    </a:solidFill>
                    <a:latin typeface="Tahoma" panose="020B0604030504040204"/>
                    <a:ea typeface="宋体" panose="02010600030101010101" pitchFamily="2" charset="-122"/>
                  </a:rPr>
                  <a:t>1.</a:t>
                </a:r>
                <a:r>
                  <a:rPr lang="zh-CN" altLang="en-US" sz="2400" b="1" kern="0" dirty="0">
                    <a:solidFill>
                      <a:srgbClr val="000000"/>
                    </a:solidFill>
                    <a:latin typeface="Tahoma" panose="020B0604030504040204"/>
                    <a:ea typeface="宋体" panose="02010600030101010101" pitchFamily="2" charset="-122"/>
                  </a:rPr>
                  <a:t>轮函数输入的</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𝟖</m:t>
                    </m:r>
                  </m:oMath>
                </a14:m>
                <a:r>
                  <a:rPr lang="zh-CN" altLang="en-US" sz="2400" b="1" kern="0" dirty="0">
                    <a:solidFill>
                      <a:srgbClr val="000000"/>
                    </a:solidFill>
                    <a:latin typeface="Tahoma" panose="020B0604030504040204"/>
                    <a:ea typeface="宋体" panose="02010600030101010101" pitchFamily="2" charset="-122"/>
                  </a:rPr>
                  <a:t>个字中的</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𝟔</m:t>
                    </m:r>
                  </m:oMath>
                </a14:m>
                <a:r>
                  <a:rPr lang="zh-CN" altLang="en-US" sz="2400" b="1" kern="0" dirty="0">
                    <a:solidFill>
                      <a:srgbClr val="000000"/>
                    </a:solidFill>
                    <a:latin typeface="Tahoma" panose="020B0604030504040204"/>
                    <a:ea typeface="宋体" panose="02010600030101010101" pitchFamily="2" charset="-122"/>
                  </a:rPr>
                  <a:t>个</a:t>
                </a:r>
                <a:r>
                  <a:rPr lang="en-US" altLang="zh-CN" sz="2400" b="1" kern="0" dirty="0">
                    <a:solidFill>
                      <a:srgbClr val="000000"/>
                    </a:solidFill>
                    <a:latin typeface="Tahoma" panose="020B0604030504040204"/>
                    <a:ea typeface="宋体" panose="02010600030101010101" pitchFamily="2" charset="-122"/>
                  </a:rPr>
                  <a:t>(</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𝒃</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𝒄</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𝒅</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𝒇</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𝒈</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𝒉</m:t>
                    </m:r>
                  </m:oMath>
                </a14:m>
                <a:r>
                  <a:rPr lang="en-US" altLang="zh-CN" sz="2400" b="1" kern="0" dirty="0">
                    <a:solidFill>
                      <a:srgbClr val="000000"/>
                    </a:solidFill>
                    <a:latin typeface="Tahoma" panose="020B0604030504040204"/>
                    <a:ea typeface="宋体" panose="02010600030101010101" pitchFamily="2" charset="-122"/>
                  </a:rPr>
                  <a:t>)</a:t>
                </a:r>
                <a:r>
                  <a:rPr lang="zh-CN" altLang="en-US" sz="2400" b="1" kern="0" dirty="0">
                    <a:solidFill>
                      <a:srgbClr val="000000"/>
                    </a:solidFill>
                    <a:latin typeface="Tahoma" panose="020B0604030504040204"/>
                    <a:ea typeface="宋体" panose="02010600030101010101" pitchFamily="2" charset="-122"/>
                  </a:rPr>
                  <a:t>是通过简单的轮转置换实现的。</a:t>
                </a:r>
                <a:endParaRPr lang="en-US" altLang="zh-CN" sz="24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400" b="1" kern="0" dirty="0">
                    <a:solidFill>
                      <a:srgbClr val="000000"/>
                    </a:solidFill>
                    <a:latin typeface="Tahoma" panose="020B0604030504040204"/>
                    <a:ea typeface="宋体" panose="02010600030101010101" pitchFamily="2" charset="-122"/>
                  </a:rPr>
                  <a:t>2.</a:t>
                </a:r>
                <a:r>
                  <a:rPr lang="zh-CN" altLang="en-US" sz="2400" b="1" kern="0" dirty="0">
                    <a:solidFill>
                      <a:srgbClr val="000000"/>
                    </a:solidFill>
                    <a:latin typeface="Tahoma" panose="020B0604030504040204"/>
                    <a:ea typeface="宋体" panose="02010600030101010101" pitchFamily="2" charset="-122"/>
                  </a:rPr>
                  <a:t>输出中只有</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𝟐</m:t>
                    </m:r>
                  </m:oMath>
                </a14:m>
                <a:r>
                  <a:rPr lang="zh-CN" altLang="en-US" sz="2400" b="1" kern="0" dirty="0">
                    <a:solidFill>
                      <a:srgbClr val="000000"/>
                    </a:solidFill>
                    <a:latin typeface="Tahoma" panose="020B0604030504040204"/>
                    <a:ea typeface="宋体" panose="02010600030101010101" pitchFamily="2" charset="-122"/>
                  </a:rPr>
                  <a:t>个字</a:t>
                </a:r>
                <a:r>
                  <a:rPr lang="en-US" altLang="zh-CN" sz="2400" b="1" kern="0" dirty="0">
                    <a:solidFill>
                      <a:srgbClr val="000000"/>
                    </a:solidFill>
                    <a:latin typeface="Tahoma" panose="020B0604030504040204"/>
                    <a:ea typeface="宋体" panose="02010600030101010101" pitchFamily="2" charset="-122"/>
                  </a:rPr>
                  <a:t>(</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𝒂</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𝒆</m:t>
                    </m:r>
                  </m:oMath>
                </a14:m>
                <a:r>
                  <a:rPr lang="en-US" altLang="zh-CN" sz="2400" b="1" kern="0" dirty="0">
                    <a:solidFill>
                      <a:srgbClr val="000000"/>
                    </a:solidFill>
                    <a:latin typeface="Tahoma" panose="020B0604030504040204"/>
                    <a:ea typeface="宋体" panose="02010600030101010101" pitchFamily="2" charset="-122"/>
                  </a:rPr>
                  <a:t>)</a:t>
                </a:r>
                <a:r>
                  <a:rPr lang="zh-CN" altLang="en-US" sz="2400" b="1" kern="0" dirty="0">
                    <a:solidFill>
                      <a:srgbClr val="000000"/>
                    </a:solidFill>
                    <a:latin typeface="Tahoma" panose="020B0604030504040204"/>
                    <a:ea typeface="宋体" panose="02010600030101010101" pitchFamily="2" charset="-122"/>
                  </a:rPr>
                  <a:t>通过替代操作产生。字</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𝒆</m:t>
                    </m:r>
                  </m:oMath>
                </a14:m>
                <a:r>
                  <a:rPr lang="zh-CN" altLang="en-US" sz="2400" b="1" kern="0" dirty="0">
                    <a:solidFill>
                      <a:srgbClr val="000000"/>
                    </a:solidFill>
                    <a:latin typeface="Tahoma" panose="020B0604030504040204"/>
                    <a:ea typeface="宋体" panose="02010600030101010101" pitchFamily="2" charset="-122"/>
                  </a:rPr>
                  <a:t>是将输入变量</a:t>
                </a:r>
                <a:r>
                  <a:rPr lang="en-US" altLang="zh-CN" sz="2400" b="1" kern="0" dirty="0">
                    <a:solidFill>
                      <a:srgbClr val="000000"/>
                    </a:solidFill>
                    <a:latin typeface="Tahoma" panose="020B0604030504040204"/>
                    <a:ea typeface="宋体" panose="02010600030101010101" pitchFamily="2" charset="-122"/>
                  </a:rPr>
                  <a:t>(</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𝒅</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𝒆</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𝒇</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𝒈</m:t>
                    </m:r>
                    <m:r>
                      <a:rPr lang="en-US" altLang="zh-CN" sz="2400" b="1" i="1" kern="0" dirty="0" smtClean="0">
                        <a:solidFill>
                          <a:srgbClr val="000000"/>
                        </a:solidFill>
                        <a:latin typeface="Cambria Math" panose="02040503050406030204" pitchFamily="18" charset="0"/>
                        <a:ea typeface="宋体" panose="02010600030101010101" pitchFamily="2" charset="-122"/>
                      </a:rPr>
                      <m:t>,</m:t>
                    </m:r>
                    <m:r>
                      <a:rPr lang="en-US" altLang="zh-CN" sz="2400" b="1" i="1" kern="0" dirty="0" smtClean="0">
                        <a:solidFill>
                          <a:srgbClr val="000000"/>
                        </a:solidFill>
                        <a:latin typeface="Cambria Math" panose="02040503050406030204" pitchFamily="18" charset="0"/>
                        <a:ea typeface="宋体" panose="02010600030101010101" pitchFamily="2" charset="-122"/>
                      </a:rPr>
                      <m:t>𝒉</m:t>
                    </m:r>
                  </m:oMath>
                </a14:m>
                <a:r>
                  <a:rPr lang="en-US" altLang="zh-CN" sz="2400" b="1" kern="0" dirty="0">
                    <a:solidFill>
                      <a:srgbClr val="000000"/>
                    </a:solidFill>
                    <a:latin typeface="Tahoma" panose="020B0604030504040204"/>
                    <a:ea typeface="宋体" panose="02010600030101010101" pitchFamily="2" charset="-122"/>
                  </a:rPr>
                  <a:t>)</a:t>
                </a:r>
                <a:r>
                  <a:rPr lang="zh-CN" altLang="en-US" sz="2400" b="1" kern="0" dirty="0">
                    <a:solidFill>
                      <a:srgbClr val="000000"/>
                    </a:solidFill>
                    <a:latin typeface="Tahoma" panose="020B0604030504040204"/>
                    <a:ea typeface="宋体" panose="02010600030101010101" pitchFamily="2" charset="-122"/>
                  </a:rPr>
                  <a:t>以及轮消息</a:t>
                </a:r>
                <a14:m>
                  <m:oMath xmlns:m="http://schemas.openxmlformats.org/officeDocument/2006/math">
                    <m:sSub>
                      <m:sSubPr>
                        <m:ctrlPr>
                          <a:rPr lang="en-US" altLang="zh-CN" sz="2400" b="1" i="1" kern="0">
                            <a:solidFill>
                              <a:srgbClr val="000000"/>
                            </a:solidFill>
                            <a:latin typeface="Cambria Math" panose="02040503050406030204" pitchFamily="18" charset="0"/>
                            <a:ea typeface="宋体" panose="02010600030101010101" pitchFamily="2" charset="-122"/>
                          </a:rPr>
                        </m:ctrlPr>
                      </m:sSubPr>
                      <m:e>
                        <m:r>
                          <a:rPr lang="en-US" altLang="zh-CN" sz="2400" b="1" i="1" kern="0">
                            <a:solidFill>
                              <a:srgbClr val="000000"/>
                            </a:solidFill>
                            <a:latin typeface="Cambria Math" panose="02040503050406030204"/>
                            <a:ea typeface="宋体" panose="02010600030101010101" pitchFamily="2" charset="-122"/>
                          </a:rPr>
                          <m:t>𝑾</m:t>
                        </m:r>
                      </m:e>
                      <m:sub>
                        <m:r>
                          <a:rPr lang="en-US" altLang="zh-CN" sz="2400" b="1" i="1" kern="0">
                            <a:solidFill>
                              <a:srgbClr val="000000"/>
                            </a:solidFill>
                            <a:latin typeface="Cambria Math" panose="02040503050406030204"/>
                            <a:ea typeface="宋体" panose="02010600030101010101" pitchFamily="2" charset="-122"/>
                          </a:rPr>
                          <m:t>𝒕</m:t>
                        </m:r>
                      </m:sub>
                    </m:sSub>
                  </m:oMath>
                </a14:m>
                <a:r>
                  <a:rPr lang="zh-CN" altLang="en-US" sz="2400" b="1" kern="0" dirty="0">
                    <a:solidFill>
                      <a:srgbClr val="000000"/>
                    </a:solidFill>
                    <a:latin typeface="Tahoma" panose="020B0604030504040204"/>
                    <a:ea typeface="宋体" panose="02010600030101010101" pitchFamily="2" charset="-122"/>
                  </a:rPr>
                  <a:t>和轮常量</a:t>
                </a:r>
                <a14:m>
                  <m:oMath xmlns:m="http://schemas.openxmlformats.org/officeDocument/2006/math">
                    <m:sSub>
                      <m:sSubPr>
                        <m:ctrlPr>
                          <a:rPr lang="en-US" altLang="zh-CN" sz="2400" b="1" i="1" kern="0">
                            <a:solidFill>
                              <a:srgbClr val="000000"/>
                            </a:solidFill>
                            <a:latin typeface="Cambria Math" panose="02040503050406030204" pitchFamily="18" charset="0"/>
                            <a:ea typeface="宋体" panose="02010600030101010101" pitchFamily="2" charset="-122"/>
                          </a:rPr>
                        </m:ctrlPr>
                      </m:sSubPr>
                      <m:e>
                        <m:r>
                          <a:rPr lang="en-US" altLang="zh-CN" sz="2400" b="1" i="1" kern="0" smtClean="0">
                            <a:solidFill>
                              <a:srgbClr val="000000"/>
                            </a:solidFill>
                            <a:latin typeface="Cambria Math" panose="02040503050406030204"/>
                            <a:ea typeface="宋体" panose="02010600030101010101" pitchFamily="2" charset="-122"/>
                          </a:rPr>
                          <m:t>𝑲</m:t>
                        </m:r>
                      </m:e>
                      <m:sub>
                        <m:r>
                          <a:rPr lang="en-US" altLang="zh-CN" sz="2400" b="1" i="1" kern="0">
                            <a:solidFill>
                              <a:srgbClr val="000000"/>
                            </a:solidFill>
                            <a:latin typeface="Cambria Math" panose="02040503050406030204"/>
                            <a:ea typeface="宋体" panose="02010600030101010101" pitchFamily="2" charset="-122"/>
                          </a:rPr>
                          <m:t>𝒕</m:t>
                        </m:r>
                      </m:sub>
                    </m:sSub>
                  </m:oMath>
                </a14:m>
                <a:r>
                  <a:rPr lang="zh-CN" altLang="en-US" sz="2400" b="1" kern="0" dirty="0">
                    <a:solidFill>
                      <a:srgbClr val="000000"/>
                    </a:solidFill>
                    <a:latin typeface="Tahoma" panose="020B0604030504040204"/>
                    <a:ea typeface="宋体" panose="02010600030101010101" pitchFamily="2" charset="-122"/>
                  </a:rPr>
                  <a:t>作为输入的函数。字</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𝒂</m:t>
                    </m:r>
                  </m:oMath>
                </a14:m>
                <a:r>
                  <a:rPr lang="zh-CN" altLang="en-US" sz="2400" b="1" kern="0" dirty="0">
                    <a:solidFill>
                      <a:srgbClr val="000000"/>
                    </a:solidFill>
                    <a:latin typeface="Tahoma" panose="020B0604030504040204"/>
                    <a:ea typeface="宋体" panose="02010600030101010101" pitchFamily="2" charset="-122"/>
                  </a:rPr>
                  <a:t>是将除</a:t>
                </a:r>
                <a14:m>
                  <m:oMath xmlns:m="http://schemas.openxmlformats.org/officeDocument/2006/math">
                    <m:r>
                      <a:rPr lang="en-US" altLang="zh-CN" sz="2400" b="1" i="1" kern="0" dirty="0" smtClean="0">
                        <a:solidFill>
                          <a:srgbClr val="000000"/>
                        </a:solidFill>
                        <a:latin typeface="Cambria Math" panose="02040503050406030204" pitchFamily="18" charset="0"/>
                        <a:ea typeface="宋体" panose="02010600030101010101" pitchFamily="2" charset="-122"/>
                      </a:rPr>
                      <m:t>𝒅</m:t>
                    </m:r>
                  </m:oMath>
                </a14:m>
                <a:r>
                  <a:rPr lang="zh-CN" altLang="en-US" sz="2400" b="1" kern="0" dirty="0">
                    <a:solidFill>
                      <a:srgbClr val="000000"/>
                    </a:solidFill>
                    <a:latin typeface="Tahoma" panose="020B0604030504040204"/>
                    <a:ea typeface="宋体" panose="02010600030101010101" pitchFamily="2" charset="-122"/>
                  </a:rPr>
                  <a:t>之外的输入变量以及轮消息</a:t>
                </a:r>
                <a14:m>
                  <m:oMath xmlns:m="http://schemas.openxmlformats.org/officeDocument/2006/math">
                    <m:sSub>
                      <m:sSubPr>
                        <m:ctrlPr>
                          <a:rPr lang="en-US" altLang="zh-CN" sz="2400" b="1" i="1" kern="0">
                            <a:solidFill>
                              <a:srgbClr val="000000"/>
                            </a:solidFill>
                            <a:latin typeface="Cambria Math" panose="02040503050406030204" pitchFamily="18" charset="0"/>
                            <a:ea typeface="宋体" panose="02010600030101010101" pitchFamily="2" charset="-122"/>
                          </a:rPr>
                        </m:ctrlPr>
                      </m:sSubPr>
                      <m:e>
                        <m:r>
                          <a:rPr lang="en-US" altLang="zh-CN" sz="2400" b="1" i="1" kern="0">
                            <a:solidFill>
                              <a:srgbClr val="000000"/>
                            </a:solidFill>
                            <a:latin typeface="Cambria Math" panose="02040503050406030204"/>
                            <a:ea typeface="宋体" panose="02010600030101010101" pitchFamily="2" charset="-122"/>
                          </a:rPr>
                          <m:t>𝑾</m:t>
                        </m:r>
                      </m:e>
                      <m:sub>
                        <m:r>
                          <a:rPr lang="en-US" altLang="zh-CN" sz="2400" b="1" i="1" kern="0">
                            <a:solidFill>
                              <a:srgbClr val="000000"/>
                            </a:solidFill>
                            <a:latin typeface="Cambria Math" panose="02040503050406030204"/>
                            <a:ea typeface="宋体" panose="02010600030101010101" pitchFamily="2" charset="-122"/>
                          </a:rPr>
                          <m:t>𝒕</m:t>
                        </m:r>
                      </m:sub>
                    </m:sSub>
                  </m:oMath>
                </a14:m>
                <a:r>
                  <a:rPr lang="zh-CN" altLang="en-US" sz="2400" b="1" kern="0" dirty="0">
                    <a:solidFill>
                      <a:srgbClr val="000000"/>
                    </a:solidFill>
                    <a:latin typeface="Tahoma" panose="020B0604030504040204"/>
                    <a:ea typeface="宋体" panose="02010600030101010101" pitchFamily="2" charset="-122"/>
                  </a:rPr>
                  <a:t>和轮常量</a:t>
                </a:r>
                <a14:m>
                  <m:oMath xmlns:m="http://schemas.openxmlformats.org/officeDocument/2006/math">
                    <m:sSub>
                      <m:sSubPr>
                        <m:ctrlPr>
                          <a:rPr lang="en-US" altLang="zh-CN" sz="2400" b="1" i="1" kern="0">
                            <a:solidFill>
                              <a:srgbClr val="000000"/>
                            </a:solidFill>
                            <a:latin typeface="Cambria Math" panose="02040503050406030204" pitchFamily="18" charset="0"/>
                            <a:ea typeface="宋体" panose="02010600030101010101" pitchFamily="2" charset="-122"/>
                          </a:rPr>
                        </m:ctrlPr>
                      </m:sSubPr>
                      <m:e>
                        <m:r>
                          <a:rPr lang="en-US" altLang="zh-CN" sz="2400" b="1" i="1" kern="0" smtClean="0">
                            <a:solidFill>
                              <a:srgbClr val="000000"/>
                            </a:solidFill>
                            <a:latin typeface="Cambria Math" panose="02040503050406030204"/>
                            <a:ea typeface="宋体" panose="02010600030101010101" pitchFamily="2" charset="-122"/>
                          </a:rPr>
                          <m:t>𝑲</m:t>
                        </m:r>
                      </m:e>
                      <m:sub>
                        <m:r>
                          <a:rPr lang="en-US" altLang="zh-CN" sz="2400" b="1" i="1" kern="0">
                            <a:solidFill>
                              <a:srgbClr val="000000"/>
                            </a:solidFill>
                            <a:latin typeface="Cambria Math" panose="02040503050406030204"/>
                            <a:ea typeface="宋体" panose="02010600030101010101" pitchFamily="2" charset="-122"/>
                          </a:rPr>
                          <m:t>𝒕</m:t>
                        </m:r>
                      </m:sub>
                    </m:sSub>
                  </m:oMath>
                </a14:m>
                <a:r>
                  <a:rPr lang="zh-CN" altLang="en-US" sz="2400" b="1" kern="0" dirty="0">
                    <a:solidFill>
                      <a:srgbClr val="000000"/>
                    </a:solidFill>
                    <a:latin typeface="Tahoma" panose="020B0604030504040204"/>
                    <a:ea typeface="宋体" panose="02010600030101010101" pitchFamily="2" charset="-122"/>
                  </a:rPr>
                  <a:t>作为输入的函数。</a:t>
                </a:r>
                <a:endParaRPr lang="en-US" altLang="zh-CN" sz="24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8326" y="2927374"/>
            <a:ext cx="5563994" cy="3958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bwMode="auto">
          <a:xfrm>
            <a:off x="467544" y="548680"/>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27178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000" kern="0" dirty="0">
                <a:solidFill>
                  <a:srgbClr val="40458C"/>
                </a:solidFill>
                <a:latin typeface="+mn-ea"/>
              </a:rPr>
              <a:t>消息认证中使用</a:t>
            </a:r>
            <a:r>
              <a:rPr lang="en-US" altLang="zh-CN" sz="2000" kern="0" dirty="0">
                <a:solidFill>
                  <a:srgbClr val="40458C"/>
                </a:solidFill>
                <a:latin typeface="+mn-ea"/>
              </a:rPr>
              <a:t>Hash</a:t>
            </a:r>
            <a:r>
              <a:rPr lang="zh-CN" altLang="en-US" sz="2000" kern="0" dirty="0">
                <a:solidFill>
                  <a:srgbClr val="40458C"/>
                </a:solidFill>
                <a:latin typeface="+mn-ea"/>
              </a:rPr>
              <a:t>函数的本质如下：</a:t>
            </a:r>
            <a:endParaRPr lang="en-US" altLang="zh-CN" sz="2000" kern="0" dirty="0">
              <a:solidFill>
                <a:srgbClr val="40458C"/>
              </a:solidFill>
              <a:latin typeface="+mn-ea"/>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发送者根据待发送的消息使用该函数计算一组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值，然后将</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值和消息一起发送过去。</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接收者收到后对于消息执行同样的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计算，并将结果与收到的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值进行比较。如果不匹配，则接收者推断出消息</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当然也可能是</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遭受了篡改。</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625475" lvl="2" indent="0" eaLnBrk="1" hangingPunct="1">
                  <a:lnSpc>
                    <a:spcPct val="130000"/>
                  </a:lnSpc>
                  <a:spcBef>
                    <a:spcPct val="20000"/>
                  </a:spcBef>
                  <a:buClr>
                    <a:srgbClr val="4768F5"/>
                  </a:buClr>
                  <a:buSzPct val="60000"/>
                  <a:buNone/>
                </a:pP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2000" b="1" kern="0" dirty="0">
                    <a:solidFill>
                      <a:srgbClr val="000000"/>
                    </a:solidFill>
                    <a:latin typeface="Tahoma" panose="020B0604030504040204"/>
                    <a:ea typeface="宋体" panose="02010600030101010101" pitchFamily="2" charset="-122"/>
                  </a:rPr>
                  <a:t>位的字</a:t>
                </a:r>
                <a14:m>
                  <m:oMath xmlns:m="http://schemas.openxmlformats.org/officeDocument/2006/math">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𝑾</m:t>
                        </m:r>
                      </m:e>
                      <m:sub>
                        <m:r>
                          <a:rPr lang="en-US" altLang="zh-CN" sz="2000" b="1" i="1" kern="0" smtClean="0">
                            <a:solidFill>
                              <a:srgbClr val="000000"/>
                            </a:solidFill>
                            <a:latin typeface="Cambria Math" panose="02040503050406030204"/>
                            <a:ea typeface="宋体" panose="02010600030101010101" pitchFamily="2" charset="-122"/>
                          </a:rPr>
                          <m:t>𝒕</m:t>
                        </m:r>
                      </m:sub>
                    </m:sSub>
                  </m:oMath>
                </a14:m>
                <a:r>
                  <a:rPr lang="zh-CN" altLang="en-US" sz="2000" b="1" kern="0" dirty="0">
                    <a:solidFill>
                      <a:srgbClr val="000000"/>
                    </a:solidFill>
                    <a:latin typeface="Tahoma" panose="020B0604030504040204"/>
                    <a:ea typeface="宋体" panose="02010600030101010101" pitchFamily="2" charset="-122"/>
                  </a:rPr>
                  <a:t>是如何从</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𝟏𝟎𝟐𝟒</m:t>
                    </m:r>
                  </m:oMath>
                </a14:m>
                <a:r>
                  <a:rPr lang="zh-CN" altLang="en-US" sz="2000" b="1" kern="0" dirty="0">
                    <a:solidFill>
                      <a:srgbClr val="000000"/>
                    </a:solidFill>
                    <a:latin typeface="Tahoma" panose="020B0604030504040204"/>
                    <a:ea typeface="宋体" panose="02010600030101010101" pitchFamily="2" charset="-122"/>
                  </a:rPr>
                  <a:t>位消息里导出的：</a:t>
                </a:r>
                <a:endParaRPr lang="zh-CN" altLang="en-US"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25" y="1696329"/>
            <a:ext cx="8723837" cy="313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361950" lvl="2" indent="-342900" eaLnBrk="1" hangingPunct="1">
                  <a:lnSpc>
                    <a:spcPct val="130000"/>
                  </a:lnSpc>
                  <a:spcBef>
                    <a:spcPct val="20000"/>
                  </a:spcBef>
                  <a:buClr>
                    <a:srgbClr val="4768F5"/>
                  </a:buClr>
                  <a:buFont typeface="Wingdings" panose="05000000000000000000" pitchFamily="2" charset="2"/>
                  <a:buChar char="Ø"/>
                </a:pPr>
                <a14:m>
                  <m:oMath xmlns:m="http://schemas.openxmlformats.org/officeDocument/2006/math">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𝑾</m:t>
                        </m:r>
                      </m:e>
                      <m:sub>
                        <m:r>
                          <a:rPr lang="en-US" altLang="zh-CN" sz="2000" b="1" i="1" kern="0">
                            <a:solidFill>
                              <a:srgbClr val="000000"/>
                            </a:solidFill>
                            <a:latin typeface="Cambria Math" panose="02040503050406030204"/>
                            <a:ea typeface="宋体" panose="02010600030101010101" pitchFamily="2" charset="-122"/>
                          </a:rPr>
                          <m:t>𝒕</m:t>
                        </m:r>
                      </m:sub>
                    </m:sSub>
                  </m:oMath>
                </a14:m>
                <a:r>
                  <a:rPr lang="zh-CN" altLang="en-US" sz="2000" b="1" kern="0" dirty="0">
                    <a:solidFill>
                      <a:srgbClr val="000000"/>
                    </a:solidFill>
                    <a:latin typeface="Tahoma" panose="020B0604030504040204"/>
                    <a:ea typeface="宋体" panose="02010600030101010101" pitchFamily="2" charset="-122"/>
                  </a:rPr>
                  <a:t>导出公式 ：</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前</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𝟏𝟔</m:t>
                    </m:r>
                  </m:oMath>
                </a14:m>
                <a:r>
                  <a:rPr lang="zh-CN" altLang="en-US" sz="2000" b="1" kern="0" dirty="0">
                    <a:solidFill>
                      <a:srgbClr val="000000"/>
                    </a:solidFill>
                    <a:latin typeface="Tahoma" panose="020B0604030504040204"/>
                    <a:ea typeface="宋体" panose="02010600030101010101" pitchFamily="2" charset="-122"/>
                  </a:rPr>
                  <a:t>个</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𝑾</m:t>
                        </m:r>
                      </m:e>
                      <m:sub>
                        <m:r>
                          <a:rPr lang="en-US" altLang="zh-CN" sz="2000" b="1" i="1" kern="0">
                            <a:solidFill>
                              <a:srgbClr val="000000"/>
                            </a:solidFill>
                            <a:latin typeface="Cambria Math" panose="02040503050406030204"/>
                            <a:ea typeface="宋体" panose="02010600030101010101" pitchFamily="2" charset="-122"/>
                          </a:rPr>
                          <m:t>𝒕</m:t>
                        </m:r>
                      </m:sub>
                    </m:sSub>
                  </m:oMath>
                </a14:m>
                <a:r>
                  <a:rPr lang="zh-CN" altLang="en-US" sz="2000" b="1" kern="0" dirty="0">
                    <a:solidFill>
                      <a:srgbClr val="000000"/>
                    </a:solidFill>
                    <a:latin typeface="Tahoma" panose="020B0604030504040204"/>
                    <a:ea typeface="宋体" panose="02010600030101010101" pitchFamily="2" charset="-122"/>
                  </a:rPr>
                  <a:t>直接取自当前分组的</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𝟏𝟔</m:t>
                    </m:r>
                  </m:oMath>
                </a14:m>
                <a:r>
                  <a:rPr lang="zh-CN" altLang="en-US" sz="2000" b="1" kern="0" dirty="0">
                    <a:solidFill>
                      <a:srgbClr val="000000"/>
                    </a:solidFill>
                    <a:latin typeface="Tahoma" panose="020B0604030504040204"/>
                    <a:ea typeface="宋体" panose="02010600030101010101" pitchFamily="2" charset="-122"/>
                  </a:rPr>
                  <a:t>个字。余下的值按如下方式导出：</a:t>
                </a:r>
                <a:endParaRPr lang="en-US" altLang="zh-CN" sz="2000" b="1" kern="0" dirty="0">
                  <a:solidFill>
                    <a:srgbClr val="000000"/>
                  </a:solidFill>
                  <a:latin typeface="Tahoma" panose="020B0604030504040204"/>
                  <a:ea typeface="宋体" panose="02010600030101010101" pitchFamily="2" charset="-122"/>
                </a:endParaRPr>
              </a:p>
              <a:p>
                <a:pPr marL="0" lvl="2" indent="0" eaLnBrk="1" hangingPunct="1">
                  <a:lnSpc>
                    <a:spcPct val="130000"/>
                  </a:lnSpc>
                  <a:spcBef>
                    <a:spcPct val="20000"/>
                  </a:spcBef>
                  <a:buClr>
                    <a:srgbClr val="4768F5"/>
                  </a:buClr>
                  <a:buSzPct val="60000"/>
                  <a:buNone/>
                </a:pPr>
                <a14:m>
                  <m:oMathPara xmlns:m="http://schemas.openxmlformats.org/officeDocument/2006/math">
                    <m:oMathParaPr>
                      <m:jc m:val="center"/>
                    </m:oMathParaPr>
                    <m:oMath xmlns:m="http://schemas.openxmlformats.org/officeDocument/2006/math">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𝑾</m:t>
                          </m:r>
                        </m:e>
                        <m:sub>
                          <m:r>
                            <a:rPr lang="en-US" altLang="zh-CN" sz="2000" b="1" i="1" kern="0" smtClean="0">
                              <a:solidFill>
                                <a:srgbClr val="000000"/>
                              </a:solidFill>
                              <a:latin typeface="Cambria Math" panose="02040503050406030204"/>
                              <a:ea typeface="宋体" panose="02010600030101010101" pitchFamily="2" charset="-122"/>
                            </a:rPr>
                            <m:t>𝒕</m:t>
                          </m:r>
                        </m:sub>
                      </m:sSub>
                      <m:r>
                        <a:rPr lang="en-US" altLang="zh-CN" sz="2000" b="1" i="1" kern="0" smtClean="0">
                          <a:solidFill>
                            <a:srgbClr val="000000"/>
                          </a:solidFill>
                          <a:latin typeface="Cambria Math" panose="02040503050406030204"/>
                          <a:ea typeface="宋体" panose="02010600030101010101" pitchFamily="2" charset="-122"/>
                        </a:rPr>
                        <m:t>=</m:t>
                      </m:r>
                      <m:sSubSup>
                        <m:sSubSupPr>
                          <m:ctrlPr>
                            <a:rPr lang="en-US" altLang="zh-CN" sz="2000" b="1" i="1" kern="0">
                              <a:solidFill>
                                <a:srgbClr val="000000"/>
                              </a:solidFill>
                              <a:latin typeface="Cambria Math" panose="02040503050406030204" pitchFamily="18" charset="0"/>
                              <a:ea typeface="宋体" panose="02010600030101010101" pitchFamily="2" charset="-122"/>
                            </a:rPr>
                          </m:ctrlPr>
                        </m:sSubSupPr>
                        <m:e>
                          <m:r>
                            <a:rPr lang="zh-CN" altLang="en-US" sz="2000" b="1" i="1" kern="0">
                              <a:solidFill>
                                <a:srgbClr val="000000"/>
                              </a:solidFill>
                              <a:latin typeface="Cambria Math" panose="02040503050406030204"/>
                              <a:ea typeface="宋体" panose="02010600030101010101" pitchFamily="2" charset="-122"/>
                            </a:rPr>
                            <m:t>𝝈</m:t>
                          </m:r>
                        </m:e>
                        <m:sub>
                          <m:r>
                            <a:rPr lang="en-US" altLang="zh-CN" sz="2000" b="1" i="1" kern="0">
                              <a:solidFill>
                                <a:srgbClr val="000000"/>
                              </a:solidFill>
                              <a:latin typeface="Cambria Math" panose="02040503050406030204"/>
                              <a:ea typeface="宋体" panose="02010600030101010101" pitchFamily="2" charset="-122"/>
                            </a:rPr>
                            <m:t>𝟏</m:t>
                          </m:r>
                        </m:sub>
                        <m:sup>
                          <m:r>
                            <a:rPr lang="en-US" altLang="zh-CN" sz="2000" b="1" i="1" kern="0">
                              <a:solidFill>
                                <a:srgbClr val="000000"/>
                              </a:solidFill>
                              <a:latin typeface="Cambria Math" panose="02040503050406030204" pitchFamily="18" charset="0"/>
                              <a:ea typeface="宋体" panose="02010600030101010101" pitchFamily="2" charset="-122"/>
                            </a:rPr>
                            <m:t>𝟓𝟏𝟐</m:t>
                          </m:r>
                        </m:sup>
                      </m:sSubSup>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𝑾</m:t>
                              </m:r>
                            </m:e>
                            <m:sub>
                              <m:r>
                                <a:rPr lang="en-US" altLang="zh-CN" sz="2000" b="1" i="1" kern="0">
                                  <a:solidFill>
                                    <a:srgbClr val="000000"/>
                                  </a:solidFill>
                                  <a:latin typeface="Cambria Math" panose="02040503050406030204"/>
                                  <a:ea typeface="宋体" panose="02010600030101010101" pitchFamily="2" charset="-122"/>
                                </a:rPr>
                                <m:t>𝒕</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𝟐</m:t>
                              </m:r>
                            </m:sub>
                          </m:sSub>
                        </m:e>
                      </m:d>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𝑾</m:t>
                          </m:r>
                        </m:e>
                        <m:sub>
                          <m:r>
                            <a:rPr lang="en-US" altLang="zh-CN" sz="2000" b="1" i="1" kern="0">
                              <a:solidFill>
                                <a:srgbClr val="000000"/>
                              </a:solidFill>
                              <a:latin typeface="Cambria Math" panose="02040503050406030204"/>
                              <a:ea typeface="宋体" panose="02010600030101010101" pitchFamily="2" charset="-122"/>
                            </a:rPr>
                            <m:t>𝒕</m:t>
                          </m:r>
                          <m:r>
                            <a:rPr lang="en-US" altLang="zh-CN" sz="2000" b="1" i="1" ker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𝟕</m:t>
                          </m:r>
                        </m:sub>
                      </m:sSub>
                      <m:r>
                        <a:rPr lang="en-US" altLang="zh-CN" sz="2000" b="1" i="1" kern="0" smtClean="0">
                          <a:solidFill>
                            <a:srgbClr val="000000"/>
                          </a:solidFill>
                          <a:latin typeface="Cambria Math" panose="02040503050406030204"/>
                          <a:ea typeface="宋体" panose="02010600030101010101" pitchFamily="2" charset="-122"/>
                        </a:rPr>
                        <m:t>+</m:t>
                      </m:r>
                      <m:sSubSup>
                        <m:sSubSupPr>
                          <m:ctrlPr>
                            <a:rPr lang="en-US" altLang="zh-CN" sz="2000" b="1" i="1" kern="0">
                              <a:solidFill>
                                <a:srgbClr val="000000"/>
                              </a:solidFill>
                              <a:latin typeface="Cambria Math" panose="02040503050406030204" pitchFamily="18" charset="0"/>
                              <a:ea typeface="宋体" panose="02010600030101010101" pitchFamily="2" charset="-122"/>
                            </a:rPr>
                          </m:ctrlPr>
                        </m:sSubSupPr>
                        <m:e>
                          <m:r>
                            <a:rPr lang="zh-CN" altLang="en-US" sz="2000" b="1" i="1" kern="0">
                              <a:solidFill>
                                <a:srgbClr val="000000"/>
                              </a:solidFill>
                              <a:latin typeface="Cambria Math" panose="02040503050406030204"/>
                              <a:ea typeface="宋体" panose="02010600030101010101" pitchFamily="2" charset="-122"/>
                            </a:rPr>
                            <m:t>𝝈</m:t>
                          </m:r>
                        </m:e>
                        <m:sub>
                          <m:r>
                            <a:rPr lang="en-US" altLang="zh-CN" sz="2000" b="1" i="1" kern="0">
                              <a:solidFill>
                                <a:srgbClr val="000000"/>
                              </a:solidFill>
                              <a:latin typeface="Cambria Math" panose="02040503050406030204"/>
                              <a:ea typeface="宋体" panose="02010600030101010101" pitchFamily="2" charset="-122"/>
                            </a:rPr>
                            <m:t>𝟎</m:t>
                          </m:r>
                        </m:sub>
                        <m:sup>
                          <m:r>
                            <a:rPr lang="en-US" altLang="zh-CN" sz="2000" b="1" i="1" kern="0">
                              <a:solidFill>
                                <a:srgbClr val="000000"/>
                              </a:solidFill>
                              <a:latin typeface="Cambria Math" panose="02040503050406030204" pitchFamily="18" charset="0"/>
                              <a:ea typeface="宋体" panose="02010600030101010101" pitchFamily="2" charset="-122"/>
                            </a:rPr>
                            <m:t>𝟓𝟏𝟐</m:t>
                          </m:r>
                        </m:sup>
                      </m:sSubSup>
                      <m:d>
                        <m:dPr>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𝑾</m:t>
                              </m:r>
                            </m:e>
                            <m:sub>
                              <m:r>
                                <a:rPr lang="en-US" altLang="zh-CN" sz="2000" b="1" i="1" kern="0">
                                  <a:solidFill>
                                    <a:srgbClr val="000000"/>
                                  </a:solidFill>
                                  <a:latin typeface="Cambria Math" panose="02040503050406030204"/>
                                  <a:ea typeface="宋体" panose="02010600030101010101" pitchFamily="2" charset="-122"/>
                                </a:rPr>
                                <m:t>𝒕</m:t>
                              </m:r>
                              <m:r>
                                <a:rPr lang="en-US" altLang="zh-CN" sz="2000" b="1" i="1" ker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𝟏𝟓</m:t>
                              </m:r>
                            </m:sub>
                          </m:sSub>
                        </m:e>
                      </m:d>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𝑾</m:t>
                          </m:r>
                        </m:e>
                        <m:sub>
                          <m:r>
                            <a:rPr lang="en-US" altLang="zh-CN" sz="2000" b="1" i="1" kern="0">
                              <a:solidFill>
                                <a:srgbClr val="000000"/>
                              </a:solidFill>
                              <a:latin typeface="Cambria Math" panose="02040503050406030204"/>
                              <a:ea typeface="宋体" panose="02010600030101010101" pitchFamily="2" charset="-122"/>
                            </a:rPr>
                            <m:t>𝒕</m:t>
                          </m:r>
                          <m:r>
                            <a:rPr lang="en-US" altLang="zh-CN" sz="2000" b="1" i="1" ker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𝟏𝟔</m:t>
                          </m:r>
                        </m:sub>
                      </m:sSub>
                    </m:oMath>
                  </m:oMathPara>
                </a14:m>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其中，</a:t>
                </a:r>
                <a:endParaRPr lang="en-US" altLang="zh-CN" sz="2000" b="1" i="1" kern="0" dirty="0">
                  <a:solidFill>
                    <a:srgbClr val="000000"/>
                  </a:solidFill>
                  <a:latin typeface="Cambria Math" panose="02040503050406030204" pitchFamily="18" charset="0"/>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Sup>
                        <m:sSubSupPr>
                          <m:ctrlPr>
                            <a:rPr lang="en-US" altLang="zh-CN" sz="2000" b="1" i="1" kern="0">
                              <a:solidFill>
                                <a:srgbClr val="000000"/>
                              </a:solidFill>
                              <a:latin typeface="Cambria Math" panose="02040503050406030204" pitchFamily="18" charset="0"/>
                              <a:ea typeface="宋体" panose="02010600030101010101" pitchFamily="2" charset="-122"/>
                            </a:rPr>
                          </m:ctrlPr>
                        </m:sSubSupPr>
                        <m:e>
                          <m:r>
                            <a:rPr lang="zh-CN" altLang="en-US" sz="2000" b="1" i="1" kern="0">
                              <a:solidFill>
                                <a:srgbClr val="000000"/>
                              </a:solidFill>
                              <a:latin typeface="Cambria Math" panose="02040503050406030204"/>
                              <a:ea typeface="宋体" panose="02010600030101010101" pitchFamily="2" charset="-122"/>
                            </a:rPr>
                            <m:t>𝝈</m:t>
                          </m:r>
                        </m:e>
                        <m:sub>
                          <m:r>
                            <a:rPr lang="en-US" altLang="zh-CN" sz="2000" b="1" i="1" kern="0">
                              <a:solidFill>
                                <a:srgbClr val="000000"/>
                              </a:solidFill>
                              <a:latin typeface="Cambria Math" panose="02040503050406030204"/>
                              <a:ea typeface="宋体" panose="02010600030101010101" pitchFamily="2" charset="-122"/>
                            </a:rPr>
                            <m:t>𝟎</m:t>
                          </m:r>
                        </m:sub>
                        <m:sup>
                          <m:r>
                            <a:rPr lang="en-US" altLang="zh-CN" sz="2000" b="1" i="1" kern="0">
                              <a:solidFill>
                                <a:srgbClr val="000000"/>
                              </a:solidFill>
                              <a:latin typeface="Cambria Math" panose="02040503050406030204" pitchFamily="18" charset="0"/>
                              <a:ea typeface="宋体" panose="02010600030101010101" pitchFamily="2" charset="-122"/>
                            </a:rPr>
                            <m:t>𝟓𝟏𝟐</m:t>
                          </m:r>
                        </m:sup>
                      </m:sSubSup>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𝒙</m:t>
                          </m:r>
                        </m:e>
                      </m:d>
                      <m:r>
                        <a:rPr lang="en-US" altLang="zh-CN" sz="2000" b="1" i="1" kern="0" smtClean="0">
                          <a:solidFill>
                            <a:srgbClr val="000000"/>
                          </a:solidFill>
                          <a:latin typeface="Cambria Math" panose="02040503050406030204"/>
                          <a:ea typeface="宋体" panose="02010600030101010101" pitchFamily="2" charset="-122"/>
                        </a:rPr>
                        <m:t>=</m:t>
                      </m:r>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𝑹𝑶𝑻𝑹</m:t>
                          </m:r>
                        </m:e>
                        <m:sup>
                          <m:r>
                            <a:rPr lang="en-US" altLang="zh-CN" sz="2000" b="1" i="1" kern="0" smtClean="0">
                              <a:solidFill>
                                <a:srgbClr val="000000"/>
                              </a:solidFill>
                              <a:latin typeface="Cambria Math" panose="02040503050406030204"/>
                              <a:ea typeface="宋体" panose="02010600030101010101" pitchFamily="2" charset="-122"/>
                            </a:rPr>
                            <m:t>𝟏</m:t>
                          </m:r>
                        </m:sup>
                      </m:sSup>
                      <m:d>
                        <m:dPr>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𝒙</m:t>
                          </m:r>
                        </m:e>
                      </m:d>
                      <m:r>
                        <a:rPr lang="en-US" altLang="zh-CN" sz="2000" b="1" i="1" kern="0">
                          <a:solidFill>
                            <a:srgbClr val="000000"/>
                          </a:solidFill>
                          <a:latin typeface="Cambria Math" panose="02040503050406030204"/>
                          <a:ea typeface="宋体" panose="02010600030101010101" pitchFamily="2" charset="-122"/>
                        </a:rPr>
                        <m:t>⨁</m:t>
                      </m:r>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𝑹𝑶𝑻𝑹</m:t>
                          </m:r>
                        </m:e>
                        <m:sup>
                          <m:r>
                            <a:rPr lang="en-US" altLang="zh-CN" sz="2000" b="1" i="1" kern="0" smtClean="0">
                              <a:solidFill>
                                <a:srgbClr val="000000"/>
                              </a:solidFill>
                              <a:latin typeface="Cambria Math" panose="02040503050406030204"/>
                              <a:ea typeface="宋体" panose="02010600030101010101" pitchFamily="2" charset="-122"/>
                            </a:rPr>
                            <m:t>𝟖</m:t>
                          </m:r>
                        </m:sup>
                      </m:sSup>
                      <m:d>
                        <m:dPr>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𝒙</m:t>
                          </m:r>
                        </m:e>
                      </m:d>
                      <m:r>
                        <a:rPr lang="en-US" altLang="zh-CN" sz="2000" b="1" i="1" kern="0">
                          <a:solidFill>
                            <a:srgbClr val="000000"/>
                          </a:solidFill>
                          <a:latin typeface="Cambria Math" panose="02040503050406030204"/>
                          <a:ea typeface="宋体" panose="02010600030101010101" pitchFamily="2" charset="-122"/>
                        </a:rPr>
                        <m:t>⨁</m:t>
                      </m:r>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smtClean="0">
                              <a:solidFill>
                                <a:srgbClr val="000000"/>
                              </a:solidFill>
                              <a:latin typeface="Cambria Math" panose="02040503050406030204"/>
                              <a:ea typeface="宋体" panose="02010600030101010101" pitchFamily="2" charset="-122"/>
                            </a:rPr>
                            <m:t>𝑺𝑯</m:t>
                          </m:r>
                          <m:r>
                            <a:rPr lang="en-US" altLang="zh-CN" sz="2000" b="1" i="1" kern="0">
                              <a:solidFill>
                                <a:srgbClr val="000000"/>
                              </a:solidFill>
                              <a:latin typeface="Cambria Math" panose="02040503050406030204"/>
                              <a:ea typeface="宋体" panose="02010600030101010101" pitchFamily="2" charset="-122"/>
                            </a:rPr>
                            <m:t>𝑹</m:t>
                          </m:r>
                        </m:e>
                        <m:sup>
                          <m:r>
                            <a:rPr lang="en-US" altLang="zh-CN" sz="2000" b="1" i="1" kern="0" smtClean="0">
                              <a:solidFill>
                                <a:srgbClr val="000000"/>
                              </a:solidFill>
                              <a:latin typeface="Cambria Math" panose="02040503050406030204"/>
                              <a:ea typeface="宋体" panose="02010600030101010101" pitchFamily="2" charset="-122"/>
                            </a:rPr>
                            <m:t>𝟕</m:t>
                          </m:r>
                        </m:sup>
                      </m:sSup>
                      <m:d>
                        <m:dPr>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𝒙</m:t>
                          </m:r>
                        </m:e>
                      </m:d>
                    </m:oMath>
                  </m:oMathPara>
                </a14:m>
                <a:endParaRPr lang="en-US" altLang="zh-CN" sz="2000" b="1" i="1" kern="0" dirty="0">
                  <a:solidFill>
                    <a:srgbClr val="000000"/>
                  </a:solidFill>
                  <a:latin typeface="Cambria Math" panose="0204050305040603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Sup>
                        <m:sSubSupPr>
                          <m:ctrlPr>
                            <a:rPr lang="en-US" altLang="zh-CN" sz="2000" b="1" i="1" kern="0">
                              <a:solidFill>
                                <a:srgbClr val="000000"/>
                              </a:solidFill>
                              <a:latin typeface="Cambria Math" panose="02040503050406030204" pitchFamily="18" charset="0"/>
                              <a:ea typeface="宋体" panose="02010600030101010101" pitchFamily="2" charset="-122"/>
                            </a:rPr>
                          </m:ctrlPr>
                        </m:sSubSupPr>
                        <m:e>
                          <m:r>
                            <a:rPr lang="zh-CN" altLang="en-US" sz="2000" b="1" i="1" kern="0">
                              <a:solidFill>
                                <a:srgbClr val="000000"/>
                              </a:solidFill>
                              <a:latin typeface="Cambria Math" panose="02040503050406030204"/>
                              <a:ea typeface="宋体" panose="02010600030101010101" pitchFamily="2" charset="-122"/>
                            </a:rPr>
                            <m:t>𝝈</m:t>
                          </m:r>
                        </m:e>
                        <m:sub>
                          <m:r>
                            <a:rPr lang="en-US" altLang="zh-CN" sz="2000" b="1" i="1" kern="0">
                              <a:solidFill>
                                <a:srgbClr val="000000"/>
                              </a:solidFill>
                              <a:latin typeface="Cambria Math" panose="02040503050406030204"/>
                              <a:ea typeface="宋体" panose="02010600030101010101" pitchFamily="2" charset="-122"/>
                            </a:rPr>
                            <m:t>𝟏</m:t>
                          </m:r>
                        </m:sub>
                        <m:sup>
                          <m:r>
                            <a:rPr lang="en-US" altLang="zh-CN" sz="2000" b="1" i="1" kern="0">
                              <a:solidFill>
                                <a:srgbClr val="000000"/>
                              </a:solidFill>
                              <a:latin typeface="Cambria Math" panose="02040503050406030204" pitchFamily="18" charset="0"/>
                              <a:ea typeface="宋体" panose="02010600030101010101" pitchFamily="2" charset="-122"/>
                            </a:rPr>
                            <m:t>𝟓𝟏𝟐</m:t>
                          </m:r>
                        </m:sup>
                      </m:sSubSup>
                      <m:d>
                        <m:dPr>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a:solidFill>
                                <a:srgbClr val="000000"/>
                              </a:solidFill>
                              <a:latin typeface="Cambria Math" panose="02040503050406030204"/>
                              <a:ea typeface="宋体" panose="02010600030101010101" pitchFamily="2" charset="-122"/>
                            </a:rPr>
                            <m:t>𝒙</m:t>
                          </m:r>
                        </m:e>
                      </m:d>
                      <m:r>
                        <a:rPr lang="en-US" altLang="zh-CN" sz="2000" b="1" i="1" kern="0">
                          <a:solidFill>
                            <a:srgbClr val="000000"/>
                          </a:solidFill>
                          <a:latin typeface="Cambria Math" panose="02040503050406030204"/>
                          <a:ea typeface="宋体" panose="02010600030101010101" pitchFamily="2" charset="-122"/>
                        </a:rPr>
                        <m:t>=</m:t>
                      </m:r>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𝑹𝑶𝑻𝑹</m:t>
                          </m:r>
                        </m:e>
                        <m:sup>
                          <m:r>
                            <a:rPr lang="en-US" altLang="zh-CN" sz="2000" b="1" i="1" kern="0">
                              <a:solidFill>
                                <a:srgbClr val="000000"/>
                              </a:solidFill>
                              <a:latin typeface="Cambria Math" panose="02040503050406030204"/>
                              <a:ea typeface="宋体" panose="02010600030101010101" pitchFamily="2" charset="-122"/>
                            </a:rPr>
                            <m:t>𝟏</m:t>
                          </m:r>
                          <m:r>
                            <a:rPr lang="en-US" altLang="zh-CN" sz="2000" b="1" i="1" kern="0" smtClean="0">
                              <a:solidFill>
                                <a:srgbClr val="000000"/>
                              </a:solidFill>
                              <a:latin typeface="Cambria Math" panose="02040503050406030204"/>
                              <a:ea typeface="宋体" panose="02010600030101010101" pitchFamily="2" charset="-122"/>
                            </a:rPr>
                            <m:t>𝟗</m:t>
                          </m:r>
                        </m:sup>
                      </m:sSup>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𝒙</m:t>
                      </m:r>
                      <m:r>
                        <a:rPr lang="en-US" altLang="zh-CN" sz="2000" b="1" i="1" kern="0">
                          <a:solidFill>
                            <a:srgbClr val="000000"/>
                          </a:solidFill>
                          <a:latin typeface="Cambria Math" panose="02040503050406030204"/>
                          <a:ea typeface="宋体" panose="02010600030101010101" pitchFamily="2" charset="-122"/>
                        </a:rPr>
                        <m:t>)⨁</m:t>
                      </m:r>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𝑹𝑶𝑻𝑹</m:t>
                          </m:r>
                        </m:e>
                        <m:sup>
                          <m:r>
                            <a:rPr lang="en-US" altLang="zh-CN" sz="2000" b="1" i="1" kern="0" smtClean="0">
                              <a:solidFill>
                                <a:srgbClr val="000000"/>
                              </a:solidFill>
                              <a:latin typeface="Cambria Math" panose="02040503050406030204"/>
                              <a:ea typeface="宋体" panose="02010600030101010101" pitchFamily="2" charset="-122"/>
                            </a:rPr>
                            <m:t>𝟔𝟏</m:t>
                          </m:r>
                        </m:sup>
                      </m:sSup>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𝒙</m:t>
                      </m:r>
                      <m:r>
                        <a:rPr lang="en-US" altLang="zh-CN" sz="2000" b="1" i="1" kern="0">
                          <a:solidFill>
                            <a:srgbClr val="000000"/>
                          </a:solidFill>
                          <a:latin typeface="Cambria Math" panose="02040503050406030204"/>
                          <a:ea typeface="宋体" panose="02010600030101010101" pitchFamily="2" charset="-122"/>
                        </a:rPr>
                        <m:t>)⨁</m:t>
                      </m:r>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𝑺𝑯𝑹</m:t>
                          </m:r>
                        </m:e>
                        <m:sup>
                          <m:r>
                            <a:rPr lang="en-US" altLang="zh-CN" sz="2000" b="1" i="1" kern="0" smtClean="0">
                              <a:solidFill>
                                <a:srgbClr val="000000"/>
                              </a:solidFill>
                              <a:latin typeface="Cambria Math" panose="02040503050406030204"/>
                              <a:ea typeface="宋体" panose="02010600030101010101" pitchFamily="2" charset="-122"/>
                            </a:rPr>
                            <m:t>𝟔</m:t>
                          </m:r>
                        </m:sup>
                      </m:sSup>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𝒙</m:t>
                      </m:r>
                      <m:r>
                        <a:rPr lang="en-US" altLang="zh-CN" sz="2000" b="1" i="1" kern="0">
                          <a:solidFill>
                            <a:srgbClr val="000000"/>
                          </a:solidFill>
                          <a:latin typeface="Cambria Math" panose="02040503050406030204"/>
                          <a:ea typeface="宋体" panose="02010600030101010101" pitchFamily="2" charset="-122"/>
                        </a:rPr>
                        <m:t>)</m:t>
                      </m:r>
                    </m:oMath>
                  </m:oMathPara>
                </a14:m>
                <a:endParaRPr lang="en-US" altLang="zh-CN" sz="2000" b="1" kern="0" dirty="0">
                  <a:solidFill>
                    <a:srgbClr val="000000"/>
                  </a:solidFill>
                  <a:latin typeface="Tahoma" panose="020B0604030504040204"/>
                  <a:ea typeface="宋体" panose="02010600030101010101" pitchFamily="2" charset="-122"/>
                </a:endParaRPr>
              </a:p>
              <a:p>
                <a:pPr marL="1078230" lvl="2" indent="-5080" eaLnBrk="1" hangingPunct="1">
                  <a:lnSpc>
                    <a:spcPct val="130000"/>
                  </a:lnSpc>
                  <a:spcBef>
                    <a:spcPct val="20000"/>
                  </a:spcBef>
                  <a:buClr>
                    <a:srgbClr val="4768F5"/>
                  </a:buClr>
                  <a:buSzPct val="60000"/>
                  <a:buNone/>
                </a:pP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a:solidFill>
                              <a:srgbClr val="000000"/>
                            </a:solidFill>
                            <a:latin typeface="Cambria Math" panose="02040503050406030204"/>
                            <a:ea typeface="宋体" panose="02010600030101010101" pitchFamily="2" charset="-122"/>
                          </a:rPr>
                          <m:t>𝑹𝑶𝑻𝑹</m:t>
                        </m:r>
                      </m:e>
                      <m:sup>
                        <m:r>
                          <a:rPr lang="en-US" altLang="zh-CN" sz="2000" b="1" i="1" kern="0" smtClean="0">
                            <a:solidFill>
                              <a:srgbClr val="000000"/>
                            </a:solidFill>
                            <a:latin typeface="Cambria Math" panose="02040503050406030204"/>
                            <a:ea typeface="宋体" panose="02010600030101010101" pitchFamily="2" charset="-122"/>
                          </a:rPr>
                          <m:t>𝒏</m:t>
                        </m:r>
                      </m:sup>
                    </m:sSup>
                    <m:d>
                      <m:dPr>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a:solidFill>
                              <a:srgbClr val="000000"/>
                            </a:solidFill>
                            <a:latin typeface="Cambria Math" panose="02040503050406030204"/>
                            <a:ea typeface="宋体" panose="02010600030101010101" pitchFamily="2" charset="-122"/>
                          </a:rPr>
                          <m:t>𝒙</m:t>
                        </m:r>
                      </m:e>
                    </m:d>
                  </m:oMath>
                </a14:m>
                <a:r>
                  <a:rPr lang="zh-CN" altLang="en-US" sz="2000" b="1" kern="0" dirty="0">
                    <a:solidFill>
                      <a:srgbClr val="000000"/>
                    </a:solidFill>
                    <a:latin typeface="Tahoma" panose="020B0604030504040204"/>
                    <a:ea typeface="宋体" panose="02010600030101010101" pitchFamily="2" charset="-122"/>
                  </a:rPr>
                  <a:t>为对</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2000" b="1" kern="0" dirty="0">
                    <a:solidFill>
                      <a:srgbClr val="000000"/>
                    </a:solidFill>
                    <a:latin typeface="Tahoma" panose="020B0604030504040204"/>
                    <a:ea typeface="宋体" panose="02010600030101010101" pitchFamily="2" charset="-122"/>
                  </a:rPr>
                  <a:t>位的变量</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𝒙</m:t>
                    </m:r>
                  </m:oMath>
                </a14:m>
                <a:r>
                  <a:rPr lang="zh-CN" altLang="en-US" sz="2000" b="1" kern="0" dirty="0">
                    <a:solidFill>
                      <a:srgbClr val="000000"/>
                    </a:solidFill>
                    <a:latin typeface="Tahoma" panose="020B0604030504040204"/>
                    <a:ea typeface="宋体" panose="02010600030101010101" pitchFamily="2" charset="-122"/>
                  </a:rPr>
                  <a:t>循环右移</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𝒏</m:t>
                    </m:r>
                  </m:oMath>
                </a14:m>
                <a:r>
                  <a:rPr lang="zh-CN" altLang="en-US" sz="2000" b="1" kern="0" dirty="0">
                    <a:solidFill>
                      <a:srgbClr val="000000"/>
                    </a:solidFill>
                    <a:latin typeface="Tahoma" panose="020B0604030504040204"/>
                    <a:ea typeface="宋体" panose="02010600030101010101" pitchFamily="2" charset="-122"/>
                  </a:rPr>
                  <a:t>位。</a:t>
                </a:r>
                <a:endParaRPr lang="en-US" altLang="zh-CN" sz="2000" b="1" kern="0" dirty="0">
                  <a:solidFill>
                    <a:srgbClr val="000000"/>
                  </a:solidFill>
                  <a:latin typeface="Tahoma" panose="020B0604030504040204"/>
                  <a:ea typeface="宋体" panose="02010600030101010101" pitchFamily="2" charset="-122"/>
                </a:endParaRPr>
              </a:p>
              <a:p>
                <a:pPr marL="1078230" lvl="2" indent="-5080" eaLnBrk="1" hangingPunct="1">
                  <a:lnSpc>
                    <a:spcPct val="130000"/>
                  </a:lnSpc>
                  <a:spcBef>
                    <a:spcPct val="20000"/>
                  </a:spcBef>
                  <a:buClr>
                    <a:srgbClr val="4768F5"/>
                  </a:buClr>
                  <a:buSzPct val="60000"/>
                  <a:buNone/>
                </a:pP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smtClean="0">
                            <a:solidFill>
                              <a:srgbClr val="000000"/>
                            </a:solidFill>
                            <a:latin typeface="Cambria Math" panose="02040503050406030204"/>
                            <a:ea typeface="宋体" panose="02010600030101010101" pitchFamily="2" charset="-122"/>
                          </a:rPr>
                          <m:t>𝑺𝑯</m:t>
                        </m:r>
                        <m:r>
                          <a:rPr lang="en-US" altLang="zh-CN" sz="2000" b="1" i="1" kern="0">
                            <a:solidFill>
                              <a:srgbClr val="000000"/>
                            </a:solidFill>
                            <a:latin typeface="Cambria Math" panose="02040503050406030204"/>
                            <a:ea typeface="宋体" panose="02010600030101010101" pitchFamily="2" charset="-122"/>
                          </a:rPr>
                          <m:t>𝑹</m:t>
                        </m:r>
                      </m:e>
                      <m:sup>
                        <m:r>
                          <a:rPr lang="en-US" altLang="zh-CN" sz="2000" b="1" i="1" kern="0">
                            <a:solidFill>
                              <a:srgbClr val="000000"/>
                            </a:solidFill>
                            <a:latin typeface="Cambria Math" panose="02040503050406030204"/>
                            <a:ea typeface="宋体" panose="02010600030101010101" pitchFamily="2" charset="-122"/>
                          </a:rPr>
                          <m:t>𝒏</m:t>
                        </m:r>
                      </m:sup>
                    </m:sSup>
                    <m:d>
                      <m:dPr>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a:solidFill>
                              <a:srgbClr val="000000"/>
                            </a:solidFill>
                            <a:latin typeface="Cambria Math" panose="02040503050406030204"/>
                            <a:ea typeface="宋体" panose="02010600030101010101" pitchFamily="2" charset="-122"/>
                          </a:rPr>
                          <m:t>𝒙</m:t>
                        </m:r>
                      </m:e>
                    </m:d>
                  </m:oMath>
                </a14:m>
                <a:r>
                  <a:rPr lang="zh-CN" altLang="en-US" sz="2000" b="1" kern="0" dirty="0">
                    <a:solidFill>
                      <a:srgbClr val="000000"/>
                    </a:solidFill>
                    <a:latin typeface="Tahoma" panose="020B0604030504040204"/>
                    <a:ea typeface="宋体" panose="02010600030101010101" pitchFamily="2" charset="-122"/>
                  </a:rPr>
                  <a:t>为对</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2000" b="1" kern="0" dirty="0">
                    <a:solidFill>
                      <a:srgbClr val="000000"/>
                    </a:solidFill>
                    <a:latin typeface="Tahoma" panose="020B0604030504040204"/>
                    <a:ea typeface="宋体" panose="02010600030101010101" pitchFamily="2" charset="-122"/>
                  </a:rPr>
                  <a:t>位的变量</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𝒙</m:t>
                    </m:r>
                  </m:oMath>
                </a14:m>
                <a:r>
                  <a:rPr lang="zh-CN" altLang="en-US" sz="2000" b="1" kern="0" dirty="0">
                    <a:solidFill>
                      <a:srgbClr val="000000"/>
                    </a:solidFill>
                    <a:latin typeface="Tahoma" panose="020B0604030504040204"/>
                    <a:ea typeface="宋体" panose="02010600030101010101" pitchFamily="2" charset="-122"/>
                  </a:rPr>
                  <a:t>向右移动</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𝒏</m:t>
                    </m:r>
                  </m:oMath>
                </a14:m>
                <a:r>
                  <a:rPr lang="zh-CN" altLang="en-US" sz="2000" b="1" kern="0" dirty="0">
                    <a:solidFill>
                      <a:srgbClr val="000000"/>
                    </a:solidFill>
                    <a:latin typeface="Tahoma" panose="020B0604030504040204"/>
                    <a:ea typeface="宋体" panose="02010600030101010101" pitchFamily="2" charset="-122"/>
                  </a:rPr>
                  <a:t>位，左边填充</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𝟎</m:t>
                    </m:r>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78230" lvl="2" indent="-5080" eaLnBrk="1" hangingPunct="1">
                  <a:lnSpc>
                    <a:spcPct val="130000"/>
                  </a:lnSpc>
                  <a:spcBef>
                    <a:spcPct val="20000"/>
                  </a:spcBef>
                  <a:buClr>
                    <a:srgbClr val="4768F5"/>
                  </a:buClr>
                  <a:buSzPct val="60000"/>
                  <a:buNone/>
                </a:pP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为模</a:t>
                </a:r>
                <a14:m>
                  <m:oMath xmlns:m="http://schemas.openxmlformats.org/officeDocument/2006/math">
                    <m:sSup>
                      <m:sSupPr>
                        <m:ctrlPr>
                          <a:rPr lang="en-US" altLang="zh-CN" sz="2000" b="1" i="1" kern="0">
                            <a:solidFill>
                              <a:srgbClr val="000000"/>
                            </a:solidFill>
                            <a:latin typeface="Cambria Math" panose="02040503050406030204" pitchFamily="18" charset="0"/>
                            <a:ea typeface="宋体" panose="02010600030101010101" pitchFamily="2" charset="-122"/>
                          </a:rPr>
                        </m:ctrlPr>
                      </m:sSupPr>
                      <m:e>
                        <m:r>
                          <a:rPr lang="en-US" altLang="zh-CN" sz="2000" b="1" i="1" kern="0" smtClean="0">
                            <a:solidFill>
                              <a:srgbClr val="000000"/>
                            </a:solidFill>
                            <a:latin typeface="Cambria Math" panose="02040503050406030204"/>
                            <a:ea typeface="宋体" panose="02010600030101010101" pitchFamily="2" charset="-122"/>
                          </a:rPr>
                          <m:t>𝟐</m:t>
                        </m:r>
                      </m:e>
                      <m:sup>
                        <m:r>
                          <a:rPr lang="en-US" altLang="zh-CN" sz="2000" b="1" i="1" kern="0" smtClean="0">
                            <a:solidFill>
                              <a:srgbClr val="000000"/>
                            </a:solidFill>
                            <a:latin typeface="Cambria Math" panose="02040503050406030204"/>
                            <a:ea typeface="宋体" panose="02010600030101010101" pitchFamily="2" charset="-122"/>
                          </a:rPr>
                          <m:t>𝟔𝟒</m:t>
                        </m:r>
                      </m:sup>
                    </m:sSup>
                  </m:oMath>
                </a14:m>
                <a:r>
                  <a:rPr lang="zh-CN" altLang="en-US" sz="2000" b="1" kern="0" dirty="0">
                    <a:solidFill>
                      <a:srgbClr val="000000"/>
                    </a:solidFill>
                    <a:latin typeface="Tahoma" panose="020B0604030504040204"/>
                    <a:ea typeface="宋体" panose="02010600030101010101" pitchFamily="2" charset="-122"/>
                  </a:rPr>
                  <a:t>加</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因此，前</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𝟏𝟔</m:t>
                    </m:r>
                  </m:oMath>
                </a14:m>
                <a:r>
                  <a:rPr lang="zh-CN" altLang="en-US" sz="1800" b="1" kern="0" dirty="0">
                    <a:solidFill>
                      <a:srgbClr val="000000"/>
                    </a:solidFill>
                    <a:latin typeface="Tahoma" panose="020B0604030504040204"/>
                    <a:ea typeface="宋体" panose="02010600030101010101" pitchFamily="2" charset="-122"/>
                  </a:rPr>
                  <a:t>步处理过程中，</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𝑾</m:t>
                        </m:r>
                      </m:e>
                      <m:sub>
                        <m:r>
                          <a:rPr lang="en-US" altLang="zh-CN" sz="1800" b="1" i="1" kern="0">
                            <a:solidFill>
                              <a:srgbClr val="000000"/>
                            </a:solidFill>
                            <a:latin typeface="Cambria Math" panose="02040503050406030204"/>
                            <a:ea typeface="宋体" panose="02010600030101010101" pitchFamily="2" charset="-122"/>
                          </a:rPr>
                          <m:t>𝒕</m:t>
                        </m:r>
                      </m:sub>
                    </m:sSub>
                  </m:oMath>
                </a14:m>
                <a:r>
                  <a:rPr lang="zh-CN" altLang="en-US" sz="1800" b="1" kern="0" dirty="0">
                    <a:solidFill>
                      <a:srgbClr val="000000"/>
                    </a:solidFill>
                    <a:latin typeface="Tahoma" panose="020B0604030504040204"/>
                    <a:ea typeface="宋体" panose="02010600030101010101" pitchFamily="2" charset="-122"/>
                  </a:rPr>
                  <a:t>的值等于消息分组中的相应字。对于余下的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𝟔𝟒</m:t>
                    </m:r>
                  </m:oMath>
                </a14:m>
                <a:r>
                  <a:rPr lang="zh-CN" altLang="en-US" sz="1800" b="1" kern="0" dirty="0">
                    <a:solidFill>
                      <a:srgbClr val="000000"/>
                    </a:solidFill>
                    <a:latin typeface="Tahoma" panose="020B0604030504040204"/>
                    <a:ea typeface="宋体" panose="02010600030101010101" pitchFamily="2" charset="-122"/>
                  </a:rPr>
                  <a:t>步，</a:t>
                </a:r>
                <a:r>
                  <a:rPr lang="en-US" altLang="zh-CN" sz="1800" b="1" kern="0"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b>
                      <m:sSubPr>
                        <m:ctrlPr>
                          <a:rPr lang="en-US" altLang="zh-CN" sz="1800" b="1" i="1" kern="0">
                            <a:solidFill>
                              <a:srgbClr val="000000"/>
                            </a:solidFill>
                            <a:latin typeface="Cambria Math" panose="02040503050406030204" pitchFamily="18" charset="0"/>
                            <a:ea typeface="宋体" panose="02010600030101010101" pitchFamily="2" charset="-122"/>
                          </a:rPr>
                        </m:ctrlPr>
                      </m:sSubPr>
                      <m:e>
                        <m:r>
                          <a:rPr lang="en-US" altLang="zh-CN" sz="1800" b="1" i="1" kern="0">
                            <a:solidFill>
                              <a:srgbClr val="000000"/>
                            </a:solidFill>
                            <a:latin typeface="Cambria Math" panose="02040503050406030204"/>
                            <a:ea typeface="宋体" panose="02010600030101010101" pitchFamily="2" charset="-122"/>
                          </a:rPr>
                          <m:t>𝑾</m:t>
                        </m:r>
                      </m:e>
                      <m:sub>
                        <m:r>
                          <a:rPr lang="en-US" altLang="zh-CN" sz="1800" b="1" i="1" kern="0">
                            <a:solidFill>
                              <a:srgbClr val="000000"/>
                            </a:solidFill>
                            <a:latin typeface="Cambria Math" panose="02040503050406030204"/>
                            <a:ea typeface="宋体" panose="02010600030101010101" pitchFamily="2" charset="-122"/>
                          </a:rPr>
                          <m:t>𝒕</m:t>
                        </m:r>
                      </m:sub>
                    </m:sSub>
                  </m:oMath>
                </a14:m>
                <a:r>
                  <a:rPr lang="zh-CN" altLang="en-US" sz="1800" b="1" kern="0" dirty="0">
                    <a:solidFill>
                      <a:srgbClr val="000000"/>
                    </a:solidFill>
                    <a:latin typeface="Tahoma" panose="020B0604030504040204"/>
                    <a:ea typeface="宋体" panose="02010600030101010101" pitchFamily="2" charset="-122"/>
                  </a:rPr>
                  <a:t>的值由其前面的</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𝟒</m:t>
                    </m:r>
                  </m:oMath>
                </a14:m>
                <a:r>
                  <a:rPr lang="zh-CN" altLang="en-US" sz="1800" b="1" kern="0" dirty="0">
                    <a:solidFill>
                      <a:srgbClr val="000000"/>
                    </a:solidFill>
                    <a:latin typeface="Tahoma" panose="020B0604030504040204"/>
                    <a:ea typeface="宋体" panose="02010600030101010101" pitchFamily="2" charset="-122"/>
                  </a:rPr>
                  <a:t>个值推导得出，</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𝟒</m:t>
                    </m:r>
                  </m:oMath>
                </a14:m>
                <a:r>
                  <a:rPr lang="zh-CN" altLang="en-US" sz="1800" b="1" kern="0" dirty="0">
                    <a:solidFill>
                      <a:srgbClr val="000000"/>
                    </a:solidFill>
                    <a:latin typeface="Tahoma" panose="020B0604030504040204"/>
                    <a:ea typeface="宋体" panose="02010600030101010101" pitchFamily="2" charset="-122"/>
                  </a:rPr>
                  <a:t>个值中的两个要进行算术移位和循环移位操作。这增加了被压缩消息分组的</a:t>
                </a:r>
                <a:r>
                  <a:rPr lang="zh-CN" altLang="en-US" sz="1800" b="1" kern="0" dirty="0">
                    <a:solidFill>
                      <a:srgbClr val="00B0F0"/>
                    </a:solidFill>
                    <a:latin typeface="Tahoma" panose="020B0604030504040204"/>
                    <a:ea typeface="宋体" panose="02010600030101010101" pitchFamily="2" charset="-122"/>
                  </a:rPr>
                  <a:t>冗余性</a:t>
                </a:r>
                <a:r>
                  <a:rPr lang="zh-CN" altLang="en-US" sz="1800" b="1" kern="0" dirty="0">
                    <a:solidFill>
                      <a:srgbClr val="000000"/>
                    </a:solidFill>
                    <a:latin typeface="Tahoma" panose="020B0604030504040204"/>
                    <a:ea typeface="宋体" panose="02010600030101010101" pitchFamily="2" charset="-122"/>
                  </a:rPr>
                  <a:t>和</a:t>
                </a:r>
                <a:r>
                  <a:rPr lang="zh-CN" altLang="en-US" sz="1800" b="1" kern="0" dirty="0">
                    <a:solidFill>
                      <a:srgbClr val="00B0F0"/>
                    </a:solidFill>
                    <a:latin typeface="Tahoma" panose="020B0604030504040204"/>
                    <a:ea typeface="宋体" panose="02010600030101010101" pitchFamily="2" charset="-122"/>
                  </a:rPr>
                  <a:t>相互依赖性</a:t>
                </a:r>
                <a:r>
                  <a:rPr lang="zh-CN" altLang="en-US" sz="1800" b="1" kern="0" dirty="0">
                    <a:solidFill>
                      <a:srgbClr val="000000"/>
                    </a:solidFill>
                    <a:latin typeface="Tahoma" panose="020B0604030504040204"/>
                    <a:ea typeface="宋体" panose="02010600030101010101" pitchFamily="2" charset="-122"/>
                  </a:rPr>
                  <a:t>，所以对给定的消息，找出具有相同压缩结果的消息会非常复杂。</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15198"/>
              </a:xfrm>
              <a:prstGeom prst="rect">
                <a:avLst/>
              </a:prstGeom>
              <a:blipFill rotWithShape="1">
                <a:blip r:embed="rId1"/>
                <a:stretch>
                  <a:fillRect l="-2" t="-7"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81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1800" b="1" kern="0" dirty="0">
                    <a:solidFill>
                      <a:srgbClr val="000000"/>
                    </a:solidFill>
                    <a:latin typeface="Tahoma" panose="020B0604030504040204"/>
                    <a:ea typeface="宋体" panose="02010600030101010101" pitchFamily="2" charset="-122"/>
                  </a:rPr>
                  <a:t>SHA-512</a:t>
                </a:r>
                <a:r>
                  <a:rPr lang="zh-CN" altLang="en-US" sz="1800" b="1" kern="0" dirty="0">
                    <a:solidFill>
                      <a:srgbClr val="000000"/>
                    </a:solidFill>
                    <a:latin typeface="Tahoma" panose="020B0604030504040204"/>
                    <a:ea typeface="宋体" panose="02010600030101010101" pitchFamily="2" charset="-122"/>
                  </a:rPr>
                  <a:t>算法具有如下特性：</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码的每一位都是全部输入位的函数。基本函数</a:t>
                </a:r>
                <a14:m>
                  <m:oMath xmlns:m="http://schemas.openxmlformats.org/officeDocument/2006/math">
                    <m:r>
                      <a:rPr lang="en-US" altLang="zh-CN" sz="1800" b="1" i="1" kern="0" dirty="0" smtClean="0">
                        <a:solidFill>
                          <a:srgbClr val="000000"/>
                        </a:solidFill>
                        <a:latin typeface="Cambria Math" panose="02040503050406030204" pitchFamily="18" charset="0"/>
                        <a:ea typeface="宋体" panose="02010600030101010101" pitchFamily="2" charset="-122"/>
                      </a:rPr>
                      <m:t>𝑭</m:t>
                    </m:r>
                  </m:oMath>
                </a14:m>
                <a:r>
                  <a:rPr lang="zh-CN" altLang="en-US" sz="1800" b="1" kern="0" dirty="0">
                    <a:solidFill>
                      <a:srgbClr val="000000"/>
                    </a:solidFill>
                    <a:latin typeface="Tahoma" panose="020B0604030504040204"/>
                    <a:ea typeface="宋体" panose="02010600030101010101" pitchFamily="2" charset="-122"/>
                  </a:rPr>
                  <a:t>多次复杂重复运算使得结果充分混淆，从而使得随机选择两个消息，甚至这两个消息有相似特性，都不太可能产生相同的</a:t>
                </a:r>
                <a:r>
                  <a:rPr lang="en-US" altLang="zh-CN" sz="1800" b="1" kern="0" dirty="0">
                    <a:solidFill>
                      <a:srgbClr val="000000"/>
                    </a:solidFill>
                    <a:latin typeface="Tahoma" panose="020B0604030504040204"/>
                    <a:ea typeface="宋体" panose="02010600030101010101" pitchFamily="2" charset="-122"/>
                  </a:rPr>
                  <a:t>Hash</a:t>
                </a:r>
                <a:r>
                  <a:rPr lang="zh-CN" altLang="en-US" sz="1800" b="1" kern="0" dirty="0">
                    <a:solidFill>
                      <a:srgbClr val="000000"/>
                    </a:solidFill>
                    <a:latin typeface="Tahoma" panose="020B0604030504040204"/>
                    <a:ea typeface="宋体" panose="02010600030101010101" pitchFamily="2" charset="-122"/>
                  </a:rPr>
                  <a:t>码。除非</a:t>
                </a:r>
                <a:r>
                  <a:rPr lang="en-US" altLang="zh-CN" sz="1800" b="1" kern="0" dirty="0">
                    <a:solidFill>
                      <a:srgbClr val="000000"/>
                    </a:solidFill>
                    <a:latin typeface="Tahoma" panose="020B0604030504040204"/>
                    <a:ea typeface="宋体" panose="02010600030101010101" pitchFamily="2" charset="-122"/>
                  </a:rPr>
                  <a:t>SHA-512</a:t>
                </a:r>
                <a:r>
                  <a:rPr lang="zh-CN" altLang="en-US" sz="1800" b="1" kern="0" dirty="0">
                    <a:solidFill>
                      <a:srgbClr val="000000"/>
                    </a:solidFill>
                    <a:latin typeface="Tahoma" panose="020B0604030504040204"/>
                    <a:ea typeface="宋体" panose="02010600030101010101" pitchFamily="2" charset="-122"/>
                  </a:rPr>
                  <a:t>中存在目前尚未公开的隐藏缺陷，找到两个具有相同摘要的消息的复杂度需要</a:t>
                </a:r>
                <a14:m>
                  <m:oMath xmlns:m="http://schemas.openxmlformats.org/officeDocument/2006/math">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𝟐𝟓𝟔</m:t>
                        </m:r>
                      </m:sup>
                    </m:sSup>
                  </m:oMath>
                </a14:m>
                <a:r>
                  <a:rPr lang="zh-CN" altLang="en-US" sz="1800" b="1" kern="0" dirty="0">
                    <a:solidFill>
                      <a:srgbClr val="000000"/>
                    </a:solidFill>
                    <a:latin typeface="Tahoma" panose="020B0604030504040204"/>
                    <a:ea typeface="宋体" panose="02010600030101010101" pitchFamily="2" charset="-122"/>
                  </a:rPr>
                  <a:t>次操作，而给定摘要寻找消息的复杂度需要</a:t>
                </a:r>
                <a14:m>
                  <m:oMath xmlns:m="http://schemas.openxmlformats.org/officeDocument/2006/math">
                    <m:sSup>
                      <m:sSupPr>
                        <m:ctrlPr>
                          <a:rPr lang="en-US" altLang="zh-CN" sz="1800" b="1" i="1" kern="0">
                            <a:solidFill>
                              <a:srgbClr val="000000"/>
                            </a:solidFill>
                            <a:latin typeface="Cambria Math" panose="02040503050406030204" pitchFamily="18" charset="0"/>
                            <a:ea typeface="宋体" panose="02010600030101010101" pitchFamily="2" charset="-122"/>
                          </a:rPr>
                        </m:ctrlPr>
                      </m:sSupPr>
                      <m:e>
                        <m:r>
                          <a:rPr lang="en-US" altLang="zh-CN" sz="1800" b="1" i="1" kern="0">
                            <a:solidFill>
                              <a:srgbClr val="000000"/>
                            </a:solidFill>
                            <a:latin typeface="Cambria Math" panose="02040503050406030204"/>
                            <a:ea typeface="宋体" panose="02010600030101010101" pitchFamily="2" charset="-122"/>
                          </a:rPr>
                          <m:t>𝟐</m:t>
                        </m:r>
                      </m:e>
                      <m:sup>
                        <m:r>
                          <a:rPr lang="en-US" altLang="zh-CN" sz="1800" b="1" i="1" kern="0" smtClean="0">
                            <a:solidFill>
                              <a:srgbClr val="000000"/>
                            </a:solidFill>
                            <a:latin typeface="Cambria Math" panose="02040503050406030204"/>
                            <a:ea typeface="宋体" panose="02010600030101010101" pitchFamily="2" charset="-122"/>
                          </a:rPr>
                          <m:t>𝟓𝟏𝟐</m:t>
                        </m:r>
                      </m:sup>
                    </m:sSup>
                  </m:oMath>
                </a14:m>
                <a:r>
                  <a:rPr lang="zh-CN" altLang="en-US" sz="1800" b="1" kern="0" dirty="0">
                    <a:solidFill>
                      <a:srgbClr val="000000"/>
                    </a:solidFill>
                    <a:latin typeface="Tahoma" panose="020B0604030504040204"/>
                    <a:ea typeface="宋体" panose="02010600030101010101" pitchFamily="2" charset="-122"/>
                  </a:rPr>
                  <a:t>次操作。</a:t>
                </a:r>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819254"/>
              </a:xfrm>
              <a:prstGeom prst="rect">
                <a:avLst/>
              </a:prstGeom>
              <a:blipFill rotWithShape="1">
                <a:blip r:embed="rId1"/>
                <a:stretch>
                  <a:fillRect l="-2" t="-6" r="2"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6084168" y="0"/>
            <a:ext cx="3053904" cy="634082"/>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11.5 </a:t>
            </a:r>
            <a:r>
              <a:rPr lang="zh-CN" altLang="en-US" sz="2000" dirty="0">
                <a:solidFill>
                  <a:srgbClr val="4F56AD"/>
                </a:solidFill>
                <a:latin typeface="黑体" panose="02010609060101010101" pitchFamily="49" charset="-122"/>
              </a:rPr>
              <a:t>安全</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算法</a:t>
            </a:r>
            <a:r>
              <a:rPr lang="en-US" altLang="zh-CN" sz="2000" dirty="0">
                <a:solidFill>
                  <a:srgbClr val="4F56AD"/>
                </a:solidFill>
                <a:latin typeface="黑体" panose="02010609060101010101" pitchFamily="49" charset="-122"/>
              </a:rPr>
              <a:t>(SHA)</a:t>
            </a:r>
            <a:endParaRPr lang="en-US" altLang="zh-CN" sz="2000" dirty="0">
              <a:solidFill>
                <a:srgbClr val="4F56AD"/>
              </a:solidFill>
              <a:latin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3528" y="1052736"/>
            <a:ext cx="822960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Font typeface="Wingdings" panose="05000000000000000000" pitchFamily="2" charset="2"/>
              <a:buChar char="Ø"/>
            </a:pP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函数的运算结果必须通过安全的方式传输。</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因为</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函数必须得到保护，使得如果攻击者篡改或替换消息的话，对于攻击者不能轻易的同时对</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值进行修改以蒙骗接受者。</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8804" y="2986899"/>
            <a:ext cx="6254663" cy="389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bwMode="auto">
          <a:xfrm>
            <a:off x="179512" y="476672"/>
            <a:ext cx="8229600"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Alice</a:t>
            </a:r>
            <a:r>
              <a:rPr lang="zh-CN" altLang="en-US" sz="2000" b="1" kern="0" dirty="0">
                <a:solidFill>
                  <a:srgbClr val="000000"/>
                </a:solidFill>
                <a:latin typeface="Tahoma" panose="020B0604030504040204"/>
                <a:ea typeface="宋体" panose="02010600030101010101" pitchFamily="2" charset="-122"/>
              </a:rPr>
              <a:t>传输消息时附上数据的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Darth</a:t>
            </a:r>
            <a:r>
              <a:rPr lang="zh-CN" altLang="en-US" sz="2000" b="1" kern="0" dirty="0">
                <a:solidFill>
                  <a:srgbClr val="000000"/>
                </a:solidFill>
                <a:latin typeface="Tahoma" panose="020B0604030504040204"/>
                <a:ea typeface="宋体" panose="02010600030101010101" pitchFamily="2" charset="-122"/>
              </a:rPr>
              <a:t>拦截了该消息，篡改或替换其中的数据，然后重新计算</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值并附在后面。</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Bob</a:t>
            </a:r>
            <a:r>
              <a:rPr lang="zh-CN" altLang="en-US" sz="2000" b="1" kern="0" dirty="0">
                <a:solidFill>
                  <a:srgbClr val="000000"/>
                </a:solidFill>
                <a:latin typeface="Tahoma" panose="020B0604030504040204"/>
                <a:ea typeface="宋体" panose="02010600030101010101" pitchFamily="2" charset="-122"/>
              </a:rPr>
              <a:t>收到篡改后的数据块以及新的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值，未能发现消息已经被篡改。</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为了防止该类攻击，由</a:t>
            </a:r>
            <a:r>
              <a:rPr lang="en-US" altLang="zh-CN" sz="2000" b="1" kern="0" dirty="0">
                <a:solidFill>
                  <a:srgbClr val="000000"/>
                </a:solidFill>
                <a:latin typeface="Tahoma" panose="020B0604030504040204"/>
                <a:ea typeface="宋体" panose="02010600030101010101" pitchFamily="2" charset="-122"/>
              </a:rPr>
              <a:t>Alice</a:t>
            </a:r>
            <a:r>
              <a:rPr lang="zh-CN" altLang="en-US" sz="2000" b="1" kern="0" dirty="0">
                <a:solidFill>
                  <a:srgbClr val="000000"/>
                </a:solidFill>
                <a:latin typeface="Tahoma" panose="020B0604030504040204"/>
                <a:ea typeface="宋体" panose="02010600030101010101" pitchFamily="2" charset="-122"/>
              </a:rPr>
              <a:t>生成的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值必须得到保护。</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796136" y="692696"/>
            <a:ext cx="2901008"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左图展示了</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码能够通过如下各种不同的方法用于提供消息认证。</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796136" y="0"/>
            <a:ext cx="334193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11.1 </a:t>
            </a:r>
            <a:r>
              <a:rPr lang="zh-CN" altLang="en-US" sz="2000" dirty="0">
                <a:solidFill>
                  <a:srgbClr val="4F56AD"/>
                </a:solidFill>
                <a:latin typeface="黑体" panose="02010609060101010101" pitchFamily="49" charset="-122"/>
              </a:rPr>
              <a:t>密码学</a:t>
            </a:r>
            <a:r>
              <a:rPr lang="en-US" altLang="zh-CN" sz="2000" dirty="0">
                <a:solidFill>
                  <a:srgbClr val="4F56AD"/>
                </a:solidFill>
                <a:latin typeface="黑体" panose="02010609060101010101" pitchFamily="49" charset="-122"/>
              </a:rPr>
              <a:t>Hash</a:t>
            </a:r>
            <a:r>
              <a:rPr lang="zh-CN" altLang="en-US" sz="2000" dirty="0">
                <a:solidFill>
                  <a:srgbClr val="4F56AD"/>
                </a:solidFill>
                <a:latin typeface="黑体" panose="02010609060101010101" pitchFamily="49" charset="-122"/>
              </a:rPr>
              <a:t>函数的应用</a:t>
            </a:r>
            <a:endParaRPr lang="zh-CN" altLang="en-US" sz="2000" dirty="0">
              <a:solidFill>
                <a:srgbClr val="4F56AD"/>
              </a:solidFill>
              <a:latin typeface="黑体" panose="02010609060101010101" pitchFamily="49" charset="-122"/>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6501" y="747861"/>
            <a:ext cx="5717667"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0</TotalTime>
  <Words>13841</Words>
  <Application>WPS 演示</Application>
  <PresentationFormat>全屏显示(4:3)</PresentationFormat>
  <Paragraphs>624</Paragraphs>
  <Slides>63</Slides>
  <Notes>63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63</vt:i4>
      </vt:variant>
    </vt:vector>
  </HeadingPairs>
  <TitlesOfParts>
    <vt:vector size="84" baseType="lpstr">
      <vt:lpstr>Arial</vt:lpstr>
      <vt:lpstr>宋体</vt:lpstr>
      <vt:lpstr>Wingdings</vt:lpstr>
      <vt:lpstr>Times New Roman</vt:lpstr>
      <vt:lpstr>Lucida Sans Unicode</vt:lpstr>
      <vt:lpstr>黑体</vt:lpstr>
      <vt:lpstr>Wingdings 3</vt:lpstr>
      <vt:lpstr>Symbol</vt:lpstr>
      <vt:lpstr>Verdana</vt:lpstr>
      <vt:lpstr>Wingdings 2</vt:lpstr>
      <vt:lpstr>Wingdings</vt:lpstr>
      <vt:lpstr>Wingdings 2</vt:lpstr>
      <vt:lpstr>Tahoma</vt:lpstr>
      <vt:lpstr>Cambria Math</vt:lpstr>
      <vt:lpstr>Tahoma</vt:lpstr>
      <vt:lpstr>微软雅黑</vt:lpstr>
      <vt:lpstr>Arial Unicode MS</vt:lpstr>
      <vt:lpstr>Calibri</vt:lpstr>
      <vt:lpstr>Cambria Math</vt:lpstr>
      <vt:lpstr>Lucida Sans Unicode</vt:lpstr>
      <vt:lpstr>聚合</vt:lpstr>
      <vt:lpstr>第四部分 – 密码学中的数据完整性算法</vt:lpstr>
      <vt:lpstr>第十一章 – 密码学Hash函数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sjtu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对称密码</dc:title>
  <dc:creator>Yang</dc:creator>
  <cp:lastModifiedBy>刘昱昊</cp:lastModifiedBy>
  <cp:revision>601</cp:revision>
  <dcterms:created xsi:type="dcterms:W3CDTF">2002-08-09T01:27:00Z</dcterms:created>
  <dcterms:modified xsi:type="dcterms:W3CDTF">2021-11-11T02:32:27Z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551B322B1E8A47E08F11448CC0D1AA66</vt:lpwstr>
  </property>
  <property fmtid="{D5CDD505-2E9C-101B-9397-08002B2CF9AE}" pid="3" name="KSOProductBuildVer">
    <vt:lpwstr>2052-11.1.0.11045</vt:lpwstr>
  </property>
</Properties>
</file>